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tanza#cite_note-5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Poetic Devices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smtClean="0"/>
              <a:t>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30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b="1" dirty="0" smtClean="0">
              <a:latin typeface="Tw Cen MT" panose="020B0602020104020603" pitchFamily="34" charset="0"/>
            </a:endParaRPr>
          </a:p>
          <a:p>
            <a:pPr algn="ctr"/>
            <a:endParaRPr lang="en-US" sz="3200" b="1" dirty="0">
              <a:latin typeface="Tw Cen MT" panose="020B0602020104020603" pitchFamily="34" charset="0"/>
            </a:endParaRPr>
          </a:p>
          <a:p>
            <a:pPr algn="ctr"/>
            <a:r>
              <a:rPr lang="en-US" sz="3200" b="1" dirty="0" smtClean="0">
                <a:latin typeface="Tw Cen MT" panose="020B0602020104020603" pitchFamily="34" charset="0"/>
              </a:rPr>
              <a:t>Poetry without meter, rhyme or any other musical patterns </a:t>
            </a:r>
            <a:endParaRPr lang="en-US" sz="3200" b="1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w Cen MT" panose="020B0602020104020603" pitchFamily="34" charset="0"/>
              </a:rPr>
              <a:t>“A </a:t>
            </a:r>
            <a:r>
              <a:rPr lang="en-US" sz="2800" dirty="0">
                <a:latin typeface="Tw Cen MT" panose="020B0602020104020603" pitchFamily="34" charset="0"/>
              </a:rPr>
              <a:t>noiseless patient spider,</a:t>
            </a:r>
            <a:br>
              <a:rPr lang="en-US" sz="2800" dirty="0">
                <a:latin typeface="Tw Cen MT" panose="020B0602020104020603" pitchFamily="34" charset="0"/>
              </a:rPr>
            </a:br>
            <a:r>
              <a:rPr lang="en-US" sz="2800" dirty="0">
                <a:latin typeface="Tw Cen MT" panose="020B0602020104020603" pitchFamily="34" charset="0"/>
              </a:rPr>
              <a:t>I </a:t>
            </a:r>
            <a:r>
              <a:rPr lang="en-US" sz="2800" dirty="0" err="1">
                <a:latin typeface="Tw Cen MT" panose="020B0602020104020603" pitchFamily="34" charset="0"/>
              </a:rPr>
              <a:t>mark’d</a:t>
            </a:r>
            <a:r>
              <a:rPr lang="en-US" sz="2800" dirty="0">
                <a:latin typeface="Tw Cen MT" panose="020B0602020104020603" pitchFamily="34" charset="0"/>
              </a:rPr>
              <a:t> where on a little promontory it stood isolated,</a:t>
            </a:r>
            <a:br>
              <a:rPr lang="en-US" sz="2800" dirty="0">
                <a:latin typeface="Tw Cen MT" panose="020B0602020104020603" pitchFamily="34" charset="0"/>
              </a:rPr>
            </a:br>
            <a:r>
              <a:rPr lang="en-US" sz="2800" dirty="0" err="1">
                <a:latin typeface="Tw Cen MT" panose="020B0602020104020603" pitchFamily="34" charset="0"/>
              </a:rPr>
              <a:t>Mark’d</a:t>
            </a:r>
            <a:r>
              <a:rPr lang="en-US" sz="2800" dirty="0">
                <a:latin typeface="Tw Cen MT" panose="020B0602020104020603" pitchFamily="34" charset="0"/>
              </a:rPr>
              <a:t> how to explore the vacant vast surrounding</a:t>
            </a:r>
            <a:r>
              <a:rPr lang="en-US" sz="2800" dirty="0" smtClean="0">
                <a:latin typeface="Tw Cen MT" panose="020B0602020104020603" pitchFamily="34" charset="0"/>
              </a:rPr>
              <a:t>,”</a:t>
            </a:r>
            <a:r>
              <a:rPr lang="en-US" sz="2800" dirty="0">
                <a:latin typeface="Tw Cen MT" panose="020B0602020104020603" pitchFamily="34" charset="0"/>
              </a:rPr>
              <a:t/>
            </a:r>
            <a:br>
              <a:rPr lang="en-US" sz="2800" dirty="0">
                <a:latin typeface="Tw Cen MT" panose="020B0602020104020603" pitchFamily="34" charset="0"/>
              </a:rPr>
            </a:br>
            <a:r>
              <a:rPr lang="en-US" sz="2800" dirty="0" smtClean="0">
                <a:latin typeface="Tw Cen MT" panose="020B0602020104020603" pitchFamily="34" charset="0"/>
              </a:rPr>
              <a:t>-</a:t>
            </a:r>
            <a:r>
              <a:rPr lang="en-US" sz="2800" i="1" dirty="0" smtClean="0">
                <a:latin typeface="Tw Cen MT" panose="020B0602020104020603" pitchFamily="34" charset="0"/>
              </a:rPr>
              <a:t>A Noiseless Patient Spider </a:t>
            </a:r>
            <a:r>
              <a:rPr lang="en-US" sz="2800" dirty="0" smtClean="0">
                <a:latin typeface="Tw Cen MT" panose="020B0602020104020603" pitchFamily="34" charset="0"/>
              </a:rPr>
              <a:t>by Walt Whitman</a:t>
            </a:r>
            <a:endParaRPr lang="en-US" sz="2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882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 smtClean="0">
              <a:latin typeface="Tw Cen MT" panose="020B0602020104020603" pitchFamily="34" charset="0"/>
            </a:endParaRPr>
          </a:p>
          <a:p>
            <a:pPr algn="ctr"/>
            <a:endParaRPr lang="en-US" sz="2800" b="1" dirty="0" smtClean="0">
              <a:latin typeface="Tw Cen MT" panose="020B0602020104020603" pitchFamily="34" charset="0"/>
            </a:endParaRPr>
          </a:p>
          <a:p>
            <a:pPr algn="ctr"/>
            <a:r>
              <a:rPr lang="en-US" sz="2800" b="1" dirty="0" smtClean="0">
                <a:latin typeface="Tw Cen MT" panose="020B0602020104020603" pitchFamily="34" charset="0"/>
              </a:rPr>
              <a:t>The difference between the way something appears and what is actually true; often functions as sarcasm, exaggeration, or understatement </a:t>
            </a:r>
            <a:endParaRPr lang="en-US" sz="2800" b="1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w Cen MT" panose="020B0602020104020603" pitchFamily="34" charset="0"/>
              </a:rPr>
              <a:t>When I say to my 1</a:t>
            </a:r>
            <a:r>
              <a:rPr lang="en-US" sz="3200" baseline="30000" dirty="0" smtClean="0">
                <a:latin typeface="Tw Cen MT" panose="020B0602020104020603" pitchFamily="34" charset="0"/>
              </a:rPr>
              <a:t>st</a:t>
            </a:r>
            <a:r>
              <a:rPr lang="en-US" sz="3200" dirty="0" smtClean="0">
                <a:latin typeface="Tw Cen MT" panose="020B0602020104020603" pitchFamily="34" charset="0"/>
              </a:rPr>
              <a:t> hour, “Wow you guys are </a:t>
            </a:r>
            <a:r>
              <a:rPr lang="en-US" sz="3200" i="1" dirty="0" smtClean="0">
                <a:latin typeface="Tw Cen MT" panose="020B0602020104020603" pitchFamily="34" charset="0"/>
              </a:rPr>
              <a:t>so </a:t>
            </a:r>
            <a:r>
              <a:rPr lang="en-US" sz="3200" dirty="0" smtClean="0">
                <a:latin typeface="Tw Cen MT" panose="020B0602020104020603" pitchFamily="34" charset="0"/>
              </a:rPr>
              <a:t>energetic today!” </a:t>
            </a:r>
            <a:endParaRPr lang="en-US" sz="32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840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 smtClean="0">
              <a:latin typeface="Tw Cen MT" panose="020B0602020104020603" pitchFamily="34" charset="0"/>
            </a:endParaRPr>
          </a:p>
          <a:p>
            <a:pPr algn="ctr"/>
            <a:r>
              <a:rPr lang="en-US" sz="2800" b="1" dirty="0" smtClean="0">
                <a:latin typeface="Tw Cen MT" panose="020B0602020104020603" pitchFamily="34" charset="0"/>
              </a:rPr>
              <a:t>The rhythm established by a poem, not only the number of syllables but the way those syllables are accented</a:t>
            </a:r>
            <a:endParaRPr lang="en-US" sz="2800" b="1" dirty="0">
              <a:latin typeface="Tw Cen MT" panose="020B0602020104020603" pitchFamily="34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6217920" y="2702935"/>
            <a:ext cx="4858813" cy="23089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w Cen MT" panose="020B0602020104020603" pitchFamily="34" charset="0"/>
              </a:rPr>
              <a:t>“Yesterday upon the stair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Tw Cen MT" panose="020B0602020104020603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w Cen MT" panose="020B0602020104020603" pitchFamily="34" charset="0"/>
                <a:cs typeface="Arial" panose="020B0604020202020204" pitchFamily="34" charset="0"/>
              </a:rPr>
              <a:t>I met a man who wasn’t there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Tw Cen MT" panose="020B0602020104020603" pitchFamily="34" charset="0"/>
              <a:cs typeface="Arial" panose="020B0604020202020204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w Cen MT" panose="020B0602020104020603" pitchFamily="34" charset="0"/>
                <a:cs typeface="Arial" panose="020B0604020202020204" pitchFamily="34" charset="0"/>
              </a:rPr>
              <a:t>He wasn’t there again today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Tw Cen MT" panose="020B0602020104020603" pitchFamily="34" charset="0"/>
              <a:cs typeface="Arial" panose="020B0604020202020204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w Cen MT" panose="020B0602020104020603" pitchFamily="34" charset="0"/>
                <a:cs typeface="Arial" panose="020B0604020202020204" pitchFamily="34" charset="0"/>
              </a:rPr>
              <a:t>I wish, I wish he’d go away”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Tw Cen MT" panose="020B0602020104020603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453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Onomatopoeia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en-US" altLang="en-US" sz="3200" dirty="0" smtClean="0">
              <a:latin typeface="Tw Cen MT" panose="020B0602020104020603" pitchFamily="34" charset="0"/>
            </a:endParaRPr>
          </a:p>
          <a:p>
            <a:pPr algn="ctr"/>
            <a:endParaRPr lang="en-US" altLang="en-US" sz="3200" b="1" dirty="0">
              <a:latin typeface="Tw Cen MT" panose="020B0602020104020603" pitchFamily="34" charset="0"/>
            </a:endParaRPr>
          </a:p>
          <a:p>
            <a:pPr algn="ctr"/>
            <a:r>
              <a:rPr lang="en-US" altLang="en-US" sz="3200" b="1" dirty="0" smtClean="0">
                <a:latin typeface="Tw Cen MT" panose="020B0602020104020603" pitchFamily="34" charset="0"/>
              </a:rPr>
              <a:t>The </a:t>
            </a:r>
            <a:r>
              <a:rPr lang="en-US" altLang="en-US" sz="3200" b="1" dirty="0">
                <a:latin typeface="Tw Cen MT" panose="020B0602020104020603" pitchFamily="34" charset="0"/>
              </a:rPr>
              <a:t>use of words whose sound makes one think of its meaning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w Cen MT" panose="020B0602020104020603" pitchFamily="34" charset="0"/>
              </a:rPr>
              <a:t>WHAM!</a:t>
            </a:r>
          </a:p>
          <a:p>
            <a:endParaRPr lang="en-US" sz="3200" dirty="0">
              <a:latin typeface="Tw Cen MT" panose="020B0602020104020603" pitchFamily="34" charset="0"/>
            </a:endParaRPr>
          </a:p>
          <a:p>
            <a:r>
              <a:rPr lang="en-US" sz="3200" dirty="0" smtClean="0">
                <a:latin typeface="Tw Cen MT" panose="020B0602020104020603" pitchFamily="34" charset="0"/>
              </a:rPr>
              <a:t>Bonk!</a:t>
            </a:r>
          </a:p>
          <a:p>
            <a:endParaRPr lang="en-US" sz="3200" dirty="0">
              <a:latin typeface="Tw Cen MT" panose="020B0602020104020603" pitchFamily="34" charset="0"/>
            </a:endParaRPr>
          </a:p>
          <a:p>
            <a:r>
              <a:rPr lang="en-US" sz="3200" dirty="0" smtClean="0">
                <a:latin typeface="Tw Cen MT" panose="020B0602020104020603" pitchFamily="34" charset="0"/>
              </a:rPr>
              <a:t>Plink, plink. </a:t>
            </a:r>
            <a:endParaRPr lang="en-US" sz="32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505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b="1" dirty="0" smtClean="0">
              <a:latin typeface="Tw Cen MT" panose="020B0602020104020603" pitchFamily="34" charset="0"/>
            </a:endParaRPr>
          </a:p>
          <a:p>
            <a:pPr algn="ctr"/>
            <a:endParaRPr lang="en-US" sz="3200" b="1" dirty="0">
              <a:latin typeface="Tw Cen MT" panose="020B0602020104020603" pitchFamily="34" charset="0"/>
            </a:endParaRPr>
          </a:p>
          <a:p>
            <a:pPr algn="ctr"/>
            <a:r>
              <a:rPr lang="en-US" sz="3200" b="1" dirty="0" smtClean="0">
                <a:latin typeface="Tw Cen MT" panose="020B0602020104020603" pitchFamily="34" charset="0"/>
              </a:rPr>
              <a:t>A seemingly contradictory statement that contains a truth</a:t>
            </a:r>
            <a:endParaRPr lang="en-US" sz="3200" b="1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w Cen MT" panose="020B0602020104020603" pitchFamily="34" charset="0"/>
              </a:rPr>
              <a:t>“I can resist anything except temptation”</a:t>
            </a:r>
            <a:endParaRPr lang="en-US" sz="2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752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en-US" b="1" dirty="0" smtClean="0">
              <a:latin typeface="Tw Cen MT" panose="020B0602020104020603" pitchFamily="34" charset="0"/>
            </a:endParaRPr>
          </a:p>
          <a:p>
            <a:pPr algn="ctr"/>
            <a:endParaRPr lang="en-US" b="1" dirty="0">
              <a:latin typeface="Tw Cen MT" panose="020B0602020104020603" pitchFamily="34" charset="0"/>
            </a:endParaRPr>
          </a:p>
          <a:p>
            <a:pPr algn="ctr"/>
            <a:r>
              <a:rPr lang="en-US" sz="2800" b="1" dirty="0" smtClean="0">
                <a:latin typeface="Tw Cen MT" panose="020B0602020104020603" pitchFamily="34" charset="0"/>
              </a:rPr>
              <a:t>Saying the same things in different or fewer words for the purpose of clarification</a:t>
            </a:r>
            <a:endParaRPr lang="en-US" sz="2800" b="1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w Cen MT" panose="020B0602020104020603" pitchFamily="34" charset="0"/>
              </a:rPr>
              <a:t>NO EXAMPLE NEEDED</a:t>
            </a:r>
            <a:endParaRPr lang="en-US" sz="32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419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b="1" dirty="0" smtClean="0">
              <a:latin typeface="Tw Cen MT" panose="020B0602020104020603" pitchFamily="34" charset="0"/>
            </a:endParaRPr>
          </a:p>
          <a:p>
            <a:pPr algn="ctr"/>
            <a:r>
              <a:rPr lang="en-US" sz="3200" b="1" dirty="0" smtClean="0">
                <a:latin typeface="Tw Cen MT" panose="020B0602020104020603" pitchFamily="34" charset="0"/>
              </a:rPr>
              <a:t>The arrangement of spoken words alternating between stressed &amp; unstressed syllables—regular, repetitive sounds</a:t>
            </a:r>
            <a:endParaRPr lang="en-US" sz="3200" b="1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Tw Cen MT" panose="020B0602020104020603" pitchFamily="34" charset="0"/>
              </a:rPr>
              <a:t>We real cool.</a:t>
            </a:r>
          </a:p>
          <a:p>
            <a:pPr algn="ctr"/>
            <a:r>
              <a:rPr lang="en-US" sz="2800" dirty="0" smtClean="0">
                <a:latin typeface="Tw Cen MT" panose="020B0602020104020603" pitchFamily="34" charset="0"/>
              </a:rPr>
              <a:t>We/left school.</a:t>
            </a:r>
          </a:p>
          <a:p>
            <a:pPr algn="ctr"/>
            <a:r>
              <a:rPr lang="en-US" sz="2800" dirty="0" smtClean="0">
                <a:latin typeface="Tw Cen MT" panose="020B0602020104020603" pitchFamily="34" charset="0"/>
              </a:rPr>
              <a:t>We/lurk late.</a:t>
            </a:r>
          </a:p>
          <a:p>
            <a:pPr algn="ctr"/>
            <a:r>
              <a:rPr lang="en-US" sz="2800" dirty="0" smtClean="0">
                <a:latin typeface="Tw Cen MT" panose="020B0602020104020603" pitchFamily="34" charset="0"/>
              </a:rPr>
              <a:t>We/strike straight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26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3600" b="1" dirty="0" smtClean="0">
              <a:latin typeface="Tw Cen MT" panose="020B0602020104020603" pitchFamily="34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Tw Cen MT" panose="020B0602020104020603" pitchFamily="34" charset="0"/>
            </a:endParaRPr>
          </a:p>
          <a:p>
            <a:pPr algn="ctr"/>
            <a:r>
              <a:rPr lang="en-US" sz="3600" b="1" dirty="0" smtClean="0">
                <a:latin typeface="Tw Cen MT" panose="020B0602020104020603" pitchFamily="34" charset="0"/>
              </a:rPr>
              <a:t>The time &amp; place of the story</a:t>
            </a:r>
            <a:endParaRPr lang="en-US" sz="3600" b="1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Tw Cen MT" panose="020B0602020104020603" pitchFamily="34" charset="0"/>
              </a:rPr>
              <a:t>The first Harry Potter takes place in a fictional world in Europe at the Hogwarts School for Magic</a:t>
            </a:r>
            <a:endParaRPr lang="en-US" sz="2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061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b="1" dirty="0" smtClean="0">
              <a:latin typeface="Tw Cen MT" panose="020B0602020104020603" pitchFamily="34" charset="0"/>
            </a:endParaRPr>
          </a:p>
          <a:p>
            <a:pPr algn="ctr"/>
            <a:endParaRPr lang="en-US" sz="3200" b="1" dirty="0">
              <a:latin typeface="Tw Cen MT" panose="020B0602020104020603" pitchFamily="34" charset="0"/>
            </a:endParaRPr>
          </a:p>
          <a:p>
            <a:pPr algn="ctr"/>
            <a:r>
              <a:rPr lang="en-US" sz="3200" b="1" dirty="0" smtClean="0">
                <a:latin typeface="Tw Cen MT" panose="020B0602020104020603" pitchFamily="34" charset="0"/>
              </a:rPr>
              <a:t>A group of lines forming a unit of poetry aka a POEM PARAGRAPH</a:t>
            </a:r>
            <a:endParaRPr lang="en-US" sz="3200" b="1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latin typeface="Tw Cen MT" panose="020B0602020104020603" pitchFamily="34" charset="0"/>
              </a:rPr>
              <a:t>I had no time to hate, because</a:t>
            </a:r>
            <a:br>
              <a:rPr lang="en-US" sz="2400" dirty="0">
                <a:latin typeface="Tw Cen MT" panose="020B0602020104020603" pitchFamily="34" charset="0"/>
              </a:rPr>
            </a:br>
            <a:r>
              <a:rPr lang="en-US" sz="2400" dirty="0">
                <a:latin typeface="Tw Cen MT" panose="020B0602020104020603" pitchFamily="34" charset="0"/>
              </a:rPr>
              <a:t>The grave would hinder me,</a:t>
            </a:r>
            <a:br>
              <a:rPr lang="en-US" sz="2400" dirty="0">
                <a:latin typeface="Tw Cen MT" panose="020B0602020104020603" pitchFamily="34" charset="0"/>
              </a:rPr>
            </a:br>
            <a:r>
              <a:rPr lang="en-US" sz="2400" dirty="0">
                <a:latin typeface="Tw Cen MT" panose="020B0602020104020603" pitchFamily="34" charset="0"/>
              </a:rPr>
              <a:t>And life was not so ample It</a:t>
            </a:r>
            <a:br>
              <a:rPr lang="en-US" sz="2400" dirty="0">
                <a:latin typeface="Tw Cen MT" panose="020B0602020104020603" pitchFamily="34" charset="0"/>
              </a:rPr>
            </a:br>
            <a:r>
              <a:rPr lang="en-US" sz="2400" dirty="0">
                <a:latin typeface="Tw Cen MT" panose="020B0602020104020603" pitchFamily="34" charset="0"/>
              </a:rPr>
              <a:t>Could finish enmity.</a:t>
            </a:r>
            <a:br>
              <a:rPr lang="en-US" sz="2400" dirty="0">
                <a:latin typeface="Tw Cen MT" panose="020B0602020104020603" pitchFamily="34" charset="0"/>
              </a:rPr>
            </a:br>
            <a:r>
              <a:rPr lang="en-US" sz="2400" dirty="0">
                <a:latin typeface="Tw Cen MT" panose="020B0602020104020603" pitchFamily="34" charset="0"/>
              </a:rPr>
              <a:t/>
            </a:r>
            <a:br>
              <a:rPr lang="en-US" sz="2400" dirty="0">
                <a:latin typeface="Tw Cen MT" panose="020B0602020104020603" pitchFamily="34" charset="0"/>
              </a:rPr>
            </a:br>
            <a:r>
              <a:rPr lang="en-US" sz="2400" dirty="0">
                <a:latin typeface="Tw Cen MT" panose="020B0602020104020603" pitchFamily="34" charset="0"/>
              </a:rPr>
              <a:t>Nor had I time to love; but since</a:t>
            </a:r>
            <a:br>
              <a:rPr lang="en-US" sz="2400" dirty="0">
                <a:latin typeface="Tw Cen MT" panose="020B0602020104020603" pitchFamily="34" charset="0"/>
              </a:rPr>
            </a:br>
            <a:r>
              <a:rPr lang="en-US" sz="2400" dirty="0">
                <a:latin typeface="Tw Cen MT" panose="020B0602020104020603" pitchFamily="34" charset="0"/>
              </a:rPr>
              <a:t>Some industry must be,</a:t>
            </a:r>
            <a:br>
              <a:rPr lang="en-US" sz="2400" dirty="0">
                <a:latin typeface="Tw Cen MT" panose="020B0602020104020603" pitchFamily="34" charset="0"/>
              </a:rPr>
            </a:br>
            <a:r>
              <a:rPr lang="en-US" sz="2400" dirty="0">
                <a:latin typeface="Tw Cen MT" panose="020B0602020104020603" pitchFamily="34" charset="0"/>
              </a:rPr>
              <a:t>The little toil of love, I thought,</a:t>
            </a:r>
            <a:br>
              <a:rPr lang="en-US" sz="2400" dirty="0">
                <a:latin typeface="Tw Cen MT" panose="020B0602020104020603" pitchFamily="34" charset="0"/>
              </a:rPr>
            </a:br>
            <a:r>
              <a:rPr lang="en-US" sz="2400" dirty="0">
                <a:latin typeface="Tw Cen MT" panose="020B0602020104020603" pitchFamily="34" charset="0"/>
              </a:rPr>
              <a:t>Was large enough for me.</a:t>
            </a:r>
            <a:r>
              <a:rPr lang="en-US" sz="2400" baseline="30000" dirty="0">
                <a:latin typeface="Tw Cen MT" panose="020B0602020104020603" pitchFamily="34" charset="0"/>
                <a:hlinkClick r:id="rId2"/>
              </a:rPr>
              <a:t>[5]</a:t>
            </a:r>
            <a:endParaRPr lang="en-US" sz="2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973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>
              <a:latin typeface="Tw Cen MT" panose="020B0602020104020603" pitchFamily="34" charset="0"/>
            </a:endParaRPr>
          </a:p>
          <a:p>
            <a:pPr algn="ctr"/>
            <a:endParaRPr lang="en-US" sz="3200" b="1" dirty="0">
              <a:latin typeface="Tw Cen MT" panose="020B0602020104020603" pitchFamily="34" charset="0"/>
            </a:endParaRPr>
          </a:p>
          <a:p>
            <a:pPr algn="ctr"/>
            <a:r>
              <a:rPr lang="en-US" sz="3200" b="1" dirty="0" smtClean="0">
                <a:latin typeface="Tw Cen MT" panose="020B0602020104020603" pitchFamily="34" charset="0"/>
              </a:rPr>
              <a:t>They associate two things but their meaning is both literal &amp; figurative</a:t>
            </a:r>
            <a:endParaRPr lang="en-US" sz="3200" b="1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w Cen MT" panose="020B0602020104020603" pitchFamily="34" charset="0"/>
              </a:rPr>
              <a:t>An oak tree to evoke the cycle of death &amp; rebirth through the loss &amp; growth of leaves</a:t>
            </a:r>
            <a:endParaRPr lang="en-US" sz="2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60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endParaRPr lang="en-US" sz="3200" dirty="0">
              <a:latin typeface="Tw Cen MT" panose="020B0602020104020603" pitchFamily="34" charset="0"/>
            </a:endParaRPr>
          </a:p>
          <a:p>
            <a:pPr algn="ctr"/>
            <a:r>
              <a:rPr lang="en-US" sz="3200" b="1" dirty="0" smtClean="0">
                <a:latin typeface="Tw Cen MT" panose="020B0602020104020603" pitchFamily="34" charset="0"/>
              </a:rPr>
              <a:t>A definition that serves an extended metaphor; telling a story that has both literal and figurative meanings</a:t>
            </a:r>
            <a:endParaRPr lang="en-US" sz="3200" b="1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w Cen MT" panose="020B0602020104020603" pitchFamily="34" charset="0"/>
              </a:rPr>
              <a:t>In “Hope is a thing with feathers” by Emily Dickinson—hope is compared to a bird throughout the poem</a:t>
            </a:r>
            <a:endParaRPr lang="en-US" sz="2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063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 smtClean="0">
              <a:latin typeface="Tw Cen MT" panose="020B0602020104020603" pitchFamily="34" charset="0"/>
            </a:endParaRPr>
          </a:p>
          <a:p>
            <a:pPr algn="ctr"/>
            <a:endParaRPr lang="en-US" sz="2800" b="1" dirty="0">
              <a:latin typeface="Tw Cen MT" panose="020B0602020104020603" pitchFamily="34" charset="0"/>
            </a:endParaRPr>
          </a:p>
          <a:p>
            <a:pPr algn="ctr"/>
            <a:r>
              <a:rPr lang="en-US" sz="2800" b="1" dirty="0" smtClean="0">
                <a:latin typeface="Tw Cen MT" panose="020B0602020104020603" pitchFamily="34" charset="0"/>
              </a:rPr>
              <a:t>The central idea (in sentence form) of a piece of writing that the author is trying to get the reader to think about</a:t>
            </a:r>
            <a:endParaRPr lang="en-US" sz="2800" b="1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w Cen MT" panose="020B0602020104020603" pitchFamily="34" charset="0"/>
              </a:rPr>
              <a:t>For the </a:t>
            </a:r>
            <a:r>
              <a:rPr lang="en-US" sz="2800" dirty="0" err="1" smtClean="0">
                <a:latin typeface="Tw Cen MT" panose="020B0602020104020603" pitchFamily="34" charset="0"/>
              </a:rPr>
              <a:t>Odysessey</a:t>
            </a:r>
            <a:endParaRPr lang="en-US" sz="2800" dirty="0" smtClean="0">
              <a:latin typeface="Tw Cen MT" panose="020B0602020104020603" pitchFamily="34" charset="0"/>
            </a:endParaRPr>
          </a:p>
          <a:p>
            <a:endParaRPr lang="en-US" sz="2800" dirty="0">
              <a:latin typeface="Tw Cen MT" panose="020B0602020104020603" pitchFamily="34" charset="0"/>
            </a:endParaRPr>
          </a:p>
          <a:p>
            <a:r>
              <a:rPr lang="en-US" sz="2800" dirty="0" smtClean="0">
                <a:latin typeface="Tw Cen MT" panose="020B0602020104020603" pitchFamily="34" charset="0"/>
              </a:rPr>
              <a:t>Being intelligent is more important than being strong. </a:t>
            </a:r>
            <a:endParaRPr lang="en-US" sz="2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918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 smtClean="0">
              <a:latin typeface="Tw Cen MT" panose="020B0602020104020603" pitchFamily="34" charset="0"/>
            </a:endParaRPr>
          </a:p>
          <a:p>
            <a:pPr algn="ctr"/>
            <a:endParaRPr lang="en-US" sz="2800" b="1" dirty="0">
              <a:latin typeface="Tw Cen MT" panose="020B0602020104020603" pitchFamily="34" charset="0"/>
            </a:endParaRPr>
          </a:p>
          <a:p>
            <a:pPr algn="ctr"/>
            <a:r>
              <a:rPr lang="en-US" sz="2800" b="1" dirty="0" smtClean="0">
                <a:latin typeface="Tw Cen MT" panose="020B0602020104020603" pitchFamily="34" charset="0"/>
              </a:rPr>
              <a:t>The attitude of the author as opposed to the narrator or the speaker toward his subject matter and/or his audience</a:t>
            </a:r>
            <a:endParaRPr lang="en-US" sz="2800" b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Alliteration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en-US" altLang="en-US" sz="2800" dirty="0" smtClean="0">
              <a:latin typeface="Tw Cen MT" panose="020B0602020104020603" pitchFamily="34" charset="0"/>
            </a:endParaRPr>
          </a:p>
          <a:p>
            <a:pPr algn="ctr"/>
            <a:endParaRPr lang="en-US" altLang="en-US" sz="2800" dirty="0">
              <a:latin typeface="Tw Cen MT" panose="020B0602020104020603" pitchFamily="34" charset="0"/>
            </a:endParaRPr>
          </a:p>
          <a:p>
            <a:pPr algn="ctr"/>
            <a:endParaRPr lang="en-US" altLang="en-US" sz="2800" b="1" dirty="0" smtClean="0">
              <a:latin typeface="Tw Cen MT" panose="020B0602020104020603" pitchFamily="34" charset="0"/>
            </a:endParaRPr>
          </a:p>
          <a:p>
            <a:pPr algn="ctr"/>
            <a:r>
              <a:rPr lang="en-US" altLang="en-US" sz="2800" b="1" dirty="0" smtClean="0">
                <a:latin typeface="Tw Cen MT" panose="020B0602020104020603" pitchFamily="34" charset="0"/>
              </a:rPr>
              <a:t>The </a:t>
            </a:r>
            <a:r>
              <a:rPr lang="en-US" altLang="en-US" sz="2800" b="1" dirty="0">
                <a:latin typeface="Tw Cen MT" panose="020B0602020104020603" pitchFamily="34" charset="0"/>
              </a:rPr>
              <a:t>repetition of a sound at the beginning of a series of words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 algn="ctr"/>
            <a:r>
              <a:rPr lang="en-US" altLang="en-US" sz="2800" b="1" dirty="0" smtClean="0">
                <a:latin typeface="Tw Cen MT" panose="020B0602020104020603" pitchFamily="34" charset="0"/>
              </a:rPr>
              <a:t>“</a:t>
            </a:r>
            <a:r>
              <a:rPr lang="en-US" altLang="en-US" sz="2800" u="sng" dirty="0">
                <a:latin typeface="Tw Cen MT" panose="020B0602020104020603" pitchFamily="34" charset="0"/>
              </a:rPr>
              <a:t>P</a:t>
            </a:r>
            <a:r>
              <a:rPr lang="en-US" altLang="en-US" sz="2800" dirty="0">
                <a:latin typeface="Tw Cen MT" panose="020B0602020104020603" pitchFamily="34" charset="0"/>
              </a:rPr>
              <a:t>eter </a:t>
            </a:r>
            <a:r>
              <a:rPr lang="en-US" altLang="en-US" sz="2800" u="sng" dirty="0">
                <a:latin typeface="Tw Cen MT" panose="020B0602020104020603" pitchFamily="34" charset="0"/>
              </a:rPr>
              <a:t>P</a:t>
            </a:r>
            <a:r>
              <a:rPr lang="en-US" altLang="en-US" sz="2800" dirty="0">
                <a:latin typeface="Tw Cen MT" panose="020B0602020104020603" pitchFamily="34" charset="0"/>
              </a:rPr>
              <a:t>iper </a:t>
            </a:r>
            <a:r>
              <a:rPr lang="en-US" altLang="en-US" sz="2800" u="sng" dirty="0">
                <a:latin typeface="Tw Cen MT" panose="020B0602020104020603" pitchFamily="34" charset="0"/>
              </a:rPr>
              <a:t>p</a:t>
            </a:r>
            <a:r>
              <a:rPr lang="en-US" altLang="en-US" sz="2800" dirty="0">
                <a:latin typeface="Tw Cen MT" panose="020B0602020104020603" pitchFamily="34" charset="0"/>
              </a:rPr>
              <a:t>icked a </a:t>
            </a:r>
            <a:r>
              <a:rPr lang="en-US" altLang="en-US" sz="2800" u="sng" dirty="0">
                <a:latin typeface="Tw Cen MT" panose="020B0602020104020603" pitchFamily="34" charset="0"/>
              </a:rPr>
              <a:t>p</a:t>
            </a:r>
            <a:r>
              <a:rPr lang="en-US" altLang="en-US" sz="2800" dirty="0">
                <a:latin typeface="Tw Cen MT" panose="020B0602020104020603" pitchFamily="34" charset="0"/>
              </a:rPr>
              <a:t>eck of </a:t>
            </a:r>
            <a:r>
              <a:rPr lang="en-US" altLang="en-US" sz="2800" u="sng" dirty="0">
                <a:latin typeface="Tw Cen MT" panose="020B0602020104020603" pitchFamily="34" charset="0"/>
              </a:rPr>
              <a:t>p</a:t>
            </a:r>
            <a:r>
              <a:rPr lang="en-US" altLang="en-US" sz="2800" dirty="0">
                <a:latin typeface="Tw Cen MT" panose="020B0602020104020603" pitchFamily="34" charset="0"/>
              </a:rPr>
              <a:t>ickled </a:t>
            </a:r>
            <a:r>
              <a:rPr lang="en-US" altLang="en-US" sz="2800" u="sng" dirty="0">
                <a:latin typeface="Tw Cen MT" panose="020B0602020104020603" pitchFamily="34" charset="0"/>
              </a:rPr>
              <a:t>p</a:t>
            </a:r>
            <a:r>
              <a:rPr lang="en-US" altLang="en-US" sz="2800" dirty="0">
                <a:latin typeface="Tw Cen MT" panose="020B0602020104020603" pitchFamily="34" charset="0"/>
              </a:rPr>
              <a:t>eppers…”</a:t>
            </a:r>
          </a:p>
          <a:p>
            <a:pPr lvl="1" algn="ctr">
              <a:spcBef>
                <a:spcPts val="500"/>
              </a:spcBef>
              <a:spcAft>
                <a:spcPts val="500"/>
              </a:spcAft>
            </a:pPr>
            <a:r>
              <a:rPr lang="en-US" altLang="en-US" sz="2800" dirty="0">
                <a:latin typeface="Tw Cen MT" panose="020B0602020104020603" pitchFamily="34" charset="0"/>
              </a:rPr>
              <a:t>“</a:t>
            </a:r>
            <a:r>
              <a:rPr lang="en-US" altLang="en-US" sz="2800" u="sng" dirty="0">
                <a:latin typeface="Tw Cen MT" panose="020B0602020104020603" pitchFamily="34" charset="0"/>
              </a:rPr>
              <a:t>R</a:t>
            </a:r>
            <a:r>
              <a:rPr lang="en-US" altLang="en-US" sz="2800" dirty="0">
                <a:latin typeface="Tw Cen MT" panose="020B0602020104020603" pitchFamily="34" charset="0"/>
              </a:rPr>
              <a:t>ain </a:t>
            </a:r>
            <a:r>
              <a:rPr lang="en-US" altLang="en-US" sz="2800" u="sng" dirty="0">
                <a:latin typeface="Tw Cen MT" panose="020B0602020104020603" pitchFamily="34" charset="0"/>
              </a:rPr>
              <a:t>r</a:t>
            </a:r>
            <a:r>
              <a:rPr lang="en-US" altLang="en-US" sz="2800" dirty="0">
                <a:latin typeface="Tw Cen MT" panose="020B0602020104020603" pitchFamily="34" charset="0"/>
              </a:rPr>
              <a:t>aces, </a:t>
            </a:r>
            <a:r>
              <a:rPr lang="en-US" altLang="en-US" sz="2800" u="sng" dirty="0">
                <a:latin typeface="Tw Cen MT" panose="020B0602020104020603" pitchFamily="34" charset="0"/>
              </a:rPr>
              <a:t>r</a:t>
            </a:r>
            <a:r>
              <a:rPr lang="en-US" altLang="en-US" sz="2800" dirty="0">
                <a:latin typeface="Tw Cen MT" panose="020B0602020104020603" pitchFamily="34" charset="0"/>
              </a:rPr>
              <a:t>ipping like wind. Its </a:t>
            </a:r>
            <a:r>
              <a:rPr lang="en-US" altLang="en-US" sz="2800" u="sng" dirty="0">
                <a:latin typeface="Tw Cen MT" panose="020B0602020104020603" pitchFamily="34" charset="0"/>
              </a:rPr>
              <a:t>r</a:t>
            </a:r>
            <a:r>
              <a:rPr lang="en-US" altLang="en-US" sz="2800" dirty="0">
                <a:latin typeface="Tw Cen MT" panose="020B0602020104020603" pitchFamily="34" charset="0"/>
              </a:rPr>
              <a:t>estless </a:t>
            </a:r>
            <a:r>
              <a:rPr lang="en-US" altLang="en-US" sz="2800" u="sng" dirty="0">
                <a:latin typeface="Tw Cen MT" panose="020B0602020104020603" pitchFamily="34" charset="0"/>
              </a:rPr>
              <a:t>r</a:t>
            </a:r>
            <a:r>
              <a:rPr lang="en-US" altLang="en-US" sz="2800" dirty="0">
                <a:latin typeface="Tw Cen MT" panose="020B0602020104020603" pitchFamily="34" charset="0"/>
              </a:rPr>
              <a:t>age </a:t>
            </a:r>
            <a:r>
              <a:rPr lang="en-US" altLang="en-US" sz="2800" u="sng" dirty="0">
                <a:latin typeface="Tw Cen MT" panose="020B0602020104020603" pitchFamily="34" charset="0"/>
              </a:rPr>
              <a:t>r</a:t>
            </a:r>
            <a:r>
              <a:rPr lang="en-US" altLang="en-US" sz="2800" dirty="0">
                <a:latin typeface="Tw Cen MT" panose="020B0602020104020603" pitchFamily="34" charset="0"/>
              </a:rPr>
              <a:t>attles like </a:t>
            </a:r>
            <a:r>
              <a:rPr lang="en-US" altLang="en-US" sz="2800" u="sng" dirty="0">
                <a:latin typeface="Tw Cen MT" panose="020B0602020104020603" pitchFamily="34" charset="0"/>
              </a:rPr>
              <a:t>r</a:t>
            </a:r>
            <a:r>
              <a:rPr lang="en-US" altLang="en-US" sz="2800" dirty="0">
                <a:latin typeface="Tw Cen MT" panose="020B0602020104020603" pitchFamily="34" charset="0"/>
              </a:rPr>
              <a:t>ocks </a:t>
            </a:r>
            <a:r>
              <a:rPr lang="en-US" altLang="en-US" sz="2800" u="sng" dirty="0">
                <a:latin typeface="Tw Cen MT" panose="020B0602020104020603" pitchFamily="34" charset="0"/>
              </a:rPr>
              <a:t>r</a:t>
            </a:r>
            <a:r>
              <a:rPr lang="en-US" altLang="en-US" sz="2800" dirty="0">
                <a:latin typeface="Tw Cen MT" panose="020B0602020104020603" pitchFamily="34" charset="0"/>
              </a:rPr>
              <a:t>ipping through the air</a:t>
            </a:r>
            <a:r>
              <a:rPr lang="en-US" altLang="en-US" dirty="0"/>
              <a:t>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15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Assonance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b="1" dirty="0" smtClean="0">
              <a:latin typeface="Tw Cen MT" panose="020B0602020104020603" pitchFamily="34" charset="0"/>
            </a:endParaRPr>
          </a:p>
          <a:p>
            <a:pPr algn="ctr"/>
            <a:endParaRPr lang="en-US" sz="3200" b="1" dirty="0" smtClean="0">
              <a:latin typeface="Tw Cen MT" panose="020B0602020104020603" pitchFamily="34" charset="0"/>
            </a:endParaRPr>
          </a:p>
          <a:p>
            <a:pPr algn="ctr"/>
            <a:r>
              <a:rPr lang="en-US" sz="3200" b="1" dirty="0" smtClean="0">
                <a:latin typeface="Tw Cen MT" panose="020B0602020104020603" pitchFamily="34" charset="0"/>
              </a:rPr>
              <a:t>Repetition of vowel sounds in words that are closer together to create an effect </a:t>
            </a:r>
            <a:endParaRPr lang="en-US" sz="3200" b="1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w Cen MT" panose="020B0602020104020603" pitchFamily="34" charset="0"/>
              </a:rPr>
              <a:t>“Fleet feet sweep by sleeping geese”</a:t>
            </a:r>
            <a:endParaRPr lang="en-US" sz="32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458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en-US" sz="3200" b="1" dirty="0" smtClean="0">
              <a:latin typeface="Tw Cen MT" panose="020B0602020104020603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Tw Cen MT" panose="020B0602020104020603" pitchFamily="34" charset="0"/>
            </a:endParaRPr>
          </a:p>
          <a:p>
            <a:pPr algn="ctr"/>
            <a:r>
              <a:rPr lang="en-US" altLang="en-US" sz="3200" b="1" dirty="0">
                <a:latin typeface="Tw Cen MT" panose="020B0602020104020603" pitchFamily="34" charset="0"/>
              </a:rPr>
              <a:t>The repetition of a </a:t>
            </a:r>
            <a:r>
              <a:rPr lang="en-US" altLang="en-US" sz="3200" b="1" u="sng" dirty="0">
                <a:latin typeface="Tw Cen MT" panose="020B0602020104020603" pitchFamily="34" charset="0"/>
              </a:rPr>
              <a:t>consonant</a:t>
            </a:r>
            <a:r>
              <a:rPr lang="en-US" altLang="en-US" sz="3200" b="1" dirty="0">
                <a:latin typeface="Tw Cen MT" panose="020B0602020104020603" pitchFamily="34" charset="0"/>
              </a:rPr>
              <a:t> sound at any place in a series of words.</a:t>
            </a:r>
          </a:p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" lvl="1" indent="-91440" algn="ctr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altLang="en-US" sz="3200" dirty="0">
                <a:latin typeface="Tw Cen MT" panose="020B0602020104020603" pitchFamily="34" charset="0"/>
              </a:rPr>
              <a:t>“And the </a:t>
            </a:r>
            <a:r>
              <a:rPr lang="en-US" altLang="en-US" sz="3200" u="sng" dirty="0">
                <a:latin typeface="Tw Cen MT" panose="020B0602020104020603" pitchFamily="34" charset="0"/>
              </a:rPr>
              <a:t>s</a:t>
            </a:r>
            <a:r>
              <a:rPr lang="en-US" altLang="en-US" sz="3200" dirty="0">
                <a:latin typeface="Tw Cen MT" panose="020B0602020104020603" pitchFamily="34" charset="0"/>
              </a:rPr>
              <a:t>ilken </a:t>
            </a:r>
            <a:r>
              <a:rPr lang="en-US" altLang="en-US" sz="3200" u="sng" dirty="0">
                <a:latin typeface="Tw Cen MT" panose="020B0602020104020603" pitchFamily="34" charset="0"/>
              </a:rPr>
              <a:t>s</a:t>
            </a:r>
            <a:r>
              <a:rPr lang="en-US" altLang="en-US" sz="3200" dirty="0">
                <a:latin typeface="Tw Cen MT" panose="020B0602020104020603" pitchFamily="34" charset="0"/>
              </a:rPr>
              <a:t>ad un</a:t>
            </a:r>
            <a:r>
              <a:rPr lang="en-US" altLang="en-US" sz="3200" u="sng" dirty="0">
                <a:latin typeface="Tw Cen MT" panose="020B0602020104020603" pitchFamily="34" charset="0"/>
              </a:rPr>
              <a:t>c</a:t>
            </a:r>
            <a:r>
              <a:rPr lang="en-US" altLang="en-US" sz="3200" dirty="0">
                <a:latin typeface="Tw Cen MT" panose="020B0602020104020603" pitchFamily="34" charset="0"/>
              </a:rPr>
              <a:t>ertain ru</a:t>
            </a:r>
            <a:r>
              <a:rPr lang="en-US" altLang="en-US" sz="3200" u="sng" dirty="0">
                <a:latin typeface="Tw Cen MT" panose="020B0602020104020603" pitchFamily="34" charset="0"/>
              </a:rPr>
              <a:t>s</a:t>
            </a:r>
            <a:r>
              <a:rPr lang="en-US" altLang="en-US" sz="3200" dirty="0">
                <a:latin typeface="Tw Cen MT" panose="020B0602020104020603" pitchFamily="34" charset="0"/>
              </a:rPr>
              <a:t>tling of each purple curtain.” –Edgar Allen Poe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09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Verse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sz="3200" dirty="0" smtClean="0">
              <a:latin typeface="Tw Cen MT" panose="020B0602020104020603" pitchFamily="34" charset="0"/>
            </a:endParaRPr>
          </a:p>
          <a:p>
            <a:r>
              <a:rPr lang="en-US" sz="3200" b="1" dirty="0" smtClean="0">
                <a:latin typeface="Tw Cen MT" panose="020B0602020104020603" pitchFamily="34" charset="0"/>
              </a:rPr>
              <a:t>Poetry with regular meter (same number of syllables in each line) but NO rhyme </a:t>
            </a:r>
            <a:endParaRPr lang="en-US" sz="3200" b="1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w Cen MT" panose="020B0602020104020603" pitchFamily="34" charset="0"/>
              </a:rPr>
              <a:t>Line 1: Soft! What light through yonder window breaks? </a:t>
            </a:r>
          </a:p>
          <a:p>
            <a:r>
              <a:rPr lang="en-US" sz="2800" dirty="0" smtClean="0">
                <a:latin typeface="Tw Cen MT" panose="020B0602020104020603" pitchFamily="34" charset="0"/>
              </a:rPr>
              <a:t>(10 syllables)</a:t>
            </a:r>
          </a:p>
          <a:p>
            <a:endParaRPr lang="en-US" sz="2800" dirty="0">
              <a:latin typeface="Tw Cen MT" panose="020B0602020104020603" pitchFamily="34" charset="0"/>
            </a:endParaRPr>
          </a:p>
          <a:p>
            <a:r>
              <a:rPr lang="en-US" sz="2800" dirty="0" smtClean="0">
                <a:latin typeface="Tw Cen MT" panose="020B0602020104020603" pitchFamily="34" charset="0"/>
              </a:rPr>
              <a:t>Line 2: It is the East, and Juliet is the sun!</a:t>
            </a:r>
          </a:p>
          <a:p>
            <a:r>
              <a:rPr lang="en-US" sz="2800" dirty="0" smtClean="0">
                <a:latin typeface="Tw Cen MT" panose="020B0602020104020603" pitchFamily="34" charset="0"/>
              </a:rPr>
              <a:t>(10 syllables)</a:t>
            </a:r>
            <a:endParaRPr lang="en-US" sz="2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130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b="1" dirty="0" smtClean="0">
              <a:latin typeface="Tw Cen MT" panose="020B0602020104020603" pitchFamily="34" charset="0"/>
            </a:endParaRPr>
          </a:p>
          <a:p>
            <a:pPr algn="ctr"/>
            <a:endParaRPr lang="en-US" sz="3200" b="1" dirty="0">
              <a:latin typeface="Tw Cen MT" panose="020B0602020104020603" pitchFamily="34" charset="0"/>
            </a:endParaRPr>
          </a:p>
          <a:p>
            <a:pPr algn="ctr"/>
            <a:r>
              <a:rPr lang="en-US" sz="3200" b="1" dirty="0" smtClean="0">
                <a:latin typeface="Tw Cen MT" panose="020B0602020104020603" pitchFamily="34" charset="0"/>
              </a:rPr>
              <a:t>Created when you mean something else, some meaning that is IMPLIED</a:t>
            </a:r>
            <a:endParaRPr lang="en-US" sz="3200" b="1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w Cen MT" panose="020B0602020104020603" pitchFamily="34" charset="0"/>
              </a:rPr>
              <a:t>Innocence means absence of corruption (literally)  OR lack of experience (implied) </a:t>
            </a:r>
            <a:endParaRPr lang="en-US" sz="32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0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b="1" dirty="0" smtClean="0">
              <a:latin typeface="Tw Cen MT" panose="020B0602020104020603" pitchFamily="34" charset="0"/>
            </a:endParaRPr>
          </a:p>
          <a:p>
            <a:pPr algn="ctr"/>
            <a:endParaRPr lang="en-US" sz="3200" b="1" dirty="0">
              <a:latin typeface="Tw Cen MT" panose="020B0602020104020603" pitchFamily="34" charset="0"/>
            </a:endParaRPr>
          </a:p>
          <a:p>
            <a:pPr algn="ctr"/>
            <a:r>
              <a:rPr lang="en-US" sz="3200" b="1" dirty="0" smtClean="0">
                <a:latin typeface="Tw Cen MT" panose="020B0602020104020603" pitchFamily="34" charset="0"/>
              </a:rPr>
              <a:t>The specific word choice (vocabulary) and syntax (order of words) in a text </a:t>
            </a:r>
            <a:endParaRPr lang="en-US" sz="3200" b="1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w Cen MT" panose="020B0602020104020603" pitchFamily="34" charset="0"/>
              </a:rPr>
              <a:t>“You beat time on my head”- My Papa’s </a:t>
            </a:r>
            <a:r>
              <a:rPr lang="en-US" sz="2800" dirty="0" err="1" smtClean="0">
                <a:latin typeface="Tw Cen MT" panose="020B0602020104020603" pitchFamily="34" charset="0"/>
              </a:rPr>
              <a:t>Walz</a:t>
            </a:r>
            <a:endParaRPr lang="en-US" sz="2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221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Epithet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en-US" dirty="0" smtClean="0">
              <a:latin typeface="Tw Cen MT" panose="020B0602020104020603" pitchFamily="34" charset="0"/>
            </a:endParaRPr>
          </a:p>
          <a:p>
            <a:pPr algn="ctr"/>
            <a:endParaRPr lang="en-US" dirty="0">
              <a:latin typeface="Tw Cen MT" panose="020B0602020104020603" pitchFamily="34" charset="0"/>
            </a:endParaRPr>
          </a:p>
          <a:p>
            <a:pPr algn="ctr"/>
            <a:r>
              <a:rPr lang="en-US" sz="3200" b="1" dirty="0" smtClean="0">
                <a:latin typeface="Tw Cen MT" panose="020B0602020104020603" pitchFamily="34" charset="0"/>
              </a:rPr>
              <a:t>A common knowledge descriptive phrase or word that is used instead of the actual name</a:t>
            </a:r>
            <a:endParaRPr lang="en-US" sz="3200" b="1" dirty="0">
              <a:latin typeface="Tw Cen MT" panose="020B06020201040206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w Cen MT" panose="020B0602020104020603" pitchFamily="34" charset="0"/>
              </a:rPr>
              <a:t>The Great Lake State for Michigan</a:t>
            </a:r>
            <a:endParaRPr lang="en-US" sz="32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1856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493</TotalTime>
  <Words>599</Words>
  <Application>Microsoft Office PowerPoint</Application>
  <PresentationFormat>Widescreen</PresentationFormat>
  <Paragraphs>118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Tw Cen MT</vt:lpstr>
      <vt:lpstr>Retrospect</vt:lpstr>
      <vt:lpstr>Poetic Devices </vt:lpstr>
      <vt:lpstr>Allegory</vt:lpstr>
      <vt:lpstr>Alliteration </vt:lpstr>
      <vt:lpstr>Assonance </vt:lpstr>
      <vt:lpstr>Consonance</vt:lpstr>
      <vt:lpstr>Blank Verse </vt:lpstr>
      <vt:lpstr>Connotation </vt:lpstr>
      <vt:lpstr>Diction</vt:lpstr>
      <vt:lpstr>Epithet </vt:lpstr>
      <vt:lpstr>Free Verse</vt:lpstr>
      <vt:lpstr>Irony </vt:lpstr>
      <vt:lpstr>Meter</vt:lpstr>
      <vt:lpstr>Onomatopoeia </vt:lpstr>
      <vt:lpstr>Paradox</vt:lpstr>
      <vt:lpstr>Paraphrase</vt:lpstr>
      <vt:lpstr>Rhythm</vt:lpstr>
      <vt:lpstr>Setting </vt:lpstr>
      <vt:lpstr>Stanza </vt:lpstr>
      <vt:lpstr>Symbol</vt:lpstr>
      <vt:lpstr>Theme </vt:lpstr>
      <vt:lpstr>Tone </vt:lpstr>
    </vt:vector>
  </TitlesOfParts>
  <Company>Rochester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Poetic Devices</dc:title>
  <dc:creator>Cusmano, Kelley</dc:creator>
  <cp:lastModifiedBy>Frisby, Nicole</cp:lastModifiedBy>
  <cp:revision>7</cp:revision>
  <dcterms:created xsi:type="dcterms:W3CDTF">2015-10-22T13:08:05Z</dcterms:created>
  <dcterms:modified xsi:type="dcterms:W3CDTF">2017-10-30T12:13:21Z</dcterms:modified>
</cp:coreProperties>
</file>