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handoutMasterIdLst>
    <p:handoutMasterId r:id="rId36"/>
  </p:handoutMasterIdLst>
  <p:sldIdLst>
    <p:sldId id="256" r:id="rId2"/>
    <p:sldId id="329" r:id="rId3"/>
    <p:sldId id="334" r:id="rId4"/>
    <p:sldId id="333" r:id="rId5"/>
    <p:sldId id="330" r:id="rId6"/>
    <p:sldId id="299" r:id="rId7"/>
    <p:sldId id="262" r:id="rId8"/>
    <p:sldId id="331" r:id="rId9"/>
    <p:sldId id="344" r:id="rId10"/>
    <p:sldId id="292" r:id="rId11"/>
    <p:sldId id="347" r:id="rId12"/>
    <p:sldId id="370" r:id="rId13"/>
    <p:sldId id="354" r:id="rId14"/>
    <p:sldId id="355" r:id="rId15"/>
    <p:sldId id="356" r:id="rId16"/>
    <p:sldId id="357" r:id="rId17"/>
    <p:sldId id="358" r:id="rId18"/>
    <p:sldId id="359" r:id="rId19"/>
    <p:sldId id="360" r:id="rId20"/>
    <p:sldId id="361" r:id="rId21"/>
    <p:sldId id="332" r:id="rId22"/>
    <p:sldId id="345" r:id="rId23"/>
    <p:sldId id="280" r:id="rId24"/>
    <p:sldId id="316" r:id="rId25"/>
    <p:sldId id="373" r:id="rId26"/>
    <p:sldId id="374" r:id="rId27"/>
    <p:sldId id="363" r:id="rId28"/>
    <p:sldId id="364" r:id="rId29"/>
    <p:sldId id="365" r:id="rId30"/>
    <p:sldId id="375" r:id="rId31"/>
    <p:sldId id="366" r:id="rId32"/>
    <p:sldId id="367" r:id="rId33"/>
    <p:sldId id="371" r:id="rId34"/>
    <p:sldId id="372" r:id="rId3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6" d="100"/>
          <a:sy n="66" d="100"/>
        </p:scale>
        <p:origin x="1280" y="32"/>
      </p:cViewPr>
      <p:guideLst>
        <p:guide orient="horz" pos="2160"/>
        <p:guide pos="2880"/>
      </p:guideLst>
    </p:cSldViewPr>
  </p:slideViewPr>
  <p:outlineViewPr>
    <p:cViewPr>
      <p:scale>
        <a:sx n="33" d="100"/>
        <a:sy n="33" d="100"/>
      </p:scale>
      <p:origin x="0" y="17454"/>
    </p:cViewPr>
  </p:outlineViewPr>
  <p:notesTextViewPr>
    <p:cViewPr>
      <p:scale>
        <a:sx n="100" d="100"/>
        <a:sy n="100" d="100"/>
      </p:scale>
      <p:origin x="0" y="0"/>
    </p:cViewPr>
  </p:notesTextViewPr>
  <p:sorterViewPr>
    <p:cViewPr>
      <p:scale>
        <a:sx n="66" d="100"/>
        <a:sy n="66" d="100"/>
      </p:scale>
      <p:origin x="0" y="87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E87F0CB-0F36-4547-843D-97242FE0FB36}" type="slidenum">
              <a:rPr lang="en-US"/>
              <a:pPr>
                <a:defRPr/>
              </a:pPr>
              <a:t>‹#›</a:t>
            </a:fld>
            <a:endParaRPr lang="en-US"/>
          </a:p>
        </p:txBody>
      </p:sp>
    </p:spTree>
    <p:extLst>
      <p:ext uri="{BB962C8B-B14F-4D97-AF65-F5344CB8AC3E}">
        <p14:creationId xmlns:p14="http://schemas.microsoft.com/office/powerpoint/2010/main" val="873315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4F2E2602-38F6-4AE6-95A1-7829E362F9A1}" type="slidenum">
              <a:rPr lang="en-US"/>
              <a:pPr>
                <a:defRPr/>
              </a:pPr>
              <a:t>‹#›</a:t>
            </a:fld>
            <a:endParaRPr lang="en-US"/>
          </a:p>
        </p:txBody>
      </p:sp>
    </p:spTree>
    <p:extLst>
      <p:ext uri="{BB962C8B-B14F-4D97-AF65-F5344CB8AC3E}">
        <p14:creationId xmlns:p14="http://schemas.microsoft.com/office/powerpoint/2010/main" val="391726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BF3E24-A8EA-4998-9F74-562E22E38BD7}" type="slidenum">
              <a:rPr lang="en-US"/>
              <a:pPr>
                <a:defRPr/>
              </a:pPr>
              <a:t>‹#›</a:t>
            </a:fld>
            <a:endParaRPr lang="en-US"/>
          </a:p>
        </p:txBody>
      </p:sp>
    </p:spTree>
    <p:extLst>
      <p:ext uri="{BB962C8B-B14F-4D97-AF65-F5344CB8AC3E}">
        <p14:creationId xmlns:p14="http://schemas.microsoft.com/office/powerpoint/2010/main" val="114561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EC30B6-ED5A-4936-99D6-1C44BF96938B}" type="slidenum">
              <a:rPr lang="en-US"/>
              <a:pPr>
                <a:defRPr/>
              </a:pPr>
              <a:t>‹#›</a:t>
            </a:fld>
            <a:endParaRPr lang="en-US"/>
          </a:p>
        </p:txBody>
      </p:sp>
    </p:spTree>
    <p:extLst>
      <p:ext uri="{BB962C8B-B14F-4D97-AF65-F5344CB8AC3E}">
        <p14:creationId xmlns:p14="http://schemas.microsoft.com/office/powerpoint/2010/main" val="216444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66E1E43C-95C4-4CF9-AEE7-F73DAFF20545}" type="slidenum">
              <a:rPr lang="en-US"/>
              <a:pPr>
                <a:defRPr/>
              </a:pPr>
              <a:t>‹#›</a:t>
            </a:fld>
            <a:endParaRPr lang="en-US"/>
          </a:p>
        </p:txBody>
      </p:sp>
    </p:spTree>
    <p:extLst>
      <p:ext uri="{BB962C8B-B14F-4D97-AF65-F5344CB8AC3E}">
        <p14:creationId xmlns:p14="http://schemas.microsoft.com/office/powerpoint/2010/main" val="11505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303A40B6-E966-4DED-80F7-D54EB8DE8ED5}" type="slidenum">
              <a:rPr lang="en-US"/>
              <a:pPr>
                <a:defRPr/>
              </a:pPr>
              <a:t>‹#›</a:t>
            </a:fld>
            <a:endParaRPr lang="en-US"/>
          </a:p>
        </p:txBody>
      </p:sp>
    </p:spTree>
    <p:extLst>
      <p:ext uri="{BB962C8B-B14F-4D97-AF65-F5344CB8AC3E}">
        <p14:creationId xmlns:p14="http://schemas.microsoft.com/office/powerpoint/2010/main" val="156985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6149C876-32F8-4510-AB96-993E3F41C1D9}" type="slidenum">
              <a:rPr lang="en-US"/>
              <a:pPr>
                <a:defRPr/>
              </a:pPr>
              <a:t>‹#›</a:t>
            </a:fld>
            <a:endParaRPr lang="en-US"/>
          </a:p>
        </p:txBody>
      </p:sp>
    </p:spTree>
    <p:extLst>
      <p:ext uri="{BB962C8B-B14F-4D97-AF65-F5344CB8AC3E}">
        <p14:creationId xmlns:p14="http://schemas.microsoft.com/office/powerpoint/2010/main" val="198512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FE5EF7-46CD-42E0-88C3-8C3A70FF59E9}" type="slidenum">
              <a:rPr lang="en-US"/>
              <a:pPr>
                <a:defRPr/>
              </a:pPr>
              <a:t>‹#›</a:t>
            </a:fld>
            <a:endParaRPr lang="en-US"/>
          </a:p>
        </p:txBody>
      </p:sp>
    </p:spTree>
    <p:extLst>
      <p:ext uri="{BB962C8B-B14F-4D97-AF65-F5344CB8AC3E}">
        <p14:creationId xmlns:p14="http://schemas.microsoft.com/office/powerpoint/2010/main" val="236076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9074F5-BE0F-4B9A-B2AA-A86E3478F0C5}" type="slidenum">
              <a:rPr lang="en-US"/>
              <a:pPr>
                <a:defRPr/>
              </a:pPr>
              <a:t>‹#›</a:t>
            </a:fld>
            <a:endParaRPr lang="en-US"/>
          </a:p>
        </p:txBody>
      </p:sp>
    </p:spTree>
    <p:extLst>
      <p:ext uri="{BB962C8B-B14F-4D97-AF65-F5344CB8AC3E}">
        <p14:creationId xmlns:p14="http://schemas.microsoft.com/office/powerpoint/2010/main" val="153998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05D141E-6E6F-4F0E-BB8A-02968947E85B}" type="slidenum">
              <a:rPr lang="en-US"/>
              <a:pPr>
                <a:defRPr/>
              </a:pPr>
              <a:t>‹#›</a:t>
            </a:fld>
            <a:endParaRPr lang="en-US"/>
          </a:p>
        </p:txBody>
      </p:sp>
    </p:spTree>
    <p:extLst>
      <p:ext uri="{BB962C8B-B14F-4D97-AF65-F5344CB8AC3E}">
        <p14:creationId xmlns:p14="http://schemas.microsoft.com/office/powerpoint/2010/main" val="2210165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DDAD2B-A5DF-46F5-9DF8-1B7C1CE9CD2F}" type="slidenum">
              <a:rPr lang="en-US"/>
              <a:pPr>
                <a:defRPr/>
              </a:pPr>
              <a:t>‹#›</a:t>
            </a:fld>
            <a:endParaRPr lang="en-US"/>
          </a:p>
        </p:txBody>
      </p:sp>
    </p:spTree>
    <p:extLst>
      <p:ext uri="{BB962C8B-B14F-4D97-AF65-F5344CB8AC3E}">
        <p14:creationId xmlns:p14="http://schemas.microsoft.com/office/powerpoint/2010/main" val="93293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E43B31C4-EB51-402B-8137-07AC658EA15F}" type="slidenum">
              <a:rPr lang="en-US"/>
              <a:pPr>
                <a:defRPr/>
              </a:pPr>
              <a:t>‹#›</a:t>
            </a:fld>
            <a:endParaRPr lang="en-US"/>
          </a:p>
        </p:txBody>
      </p:sp>
    </p:spTree>
    <p:extLst>
      <p:ext uri="{BB962C8B-B14F-4D97-AF65-F5344CB8AC3E}">
        <p14:creationId xmlns:p14="http://schemas.microsoft.com/office/powerpoint/2010/main" val="128113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57CFAD47-89EF-4CCF-94F2-4B1667E3DC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0" r:id="rId2"/>
    <p:sldLayoutId id="2147483749" r:id="rId3"/>
    <p:sldLayoutId id="2147483741" r:id="rId4"/>
    <p:sldLayoutId id="2147483742" r:id="rId5"/>
    <p:sldLayoutId id="2147483743" r:id="rId6"/>
    <p:sldLayoutId id="2147483744" r:id="rId7"/>
    <p:sldLayoutId id="2147483745" r:id="rId8"/>
    <p:sldLayoutId id="2147483750" r:id="rId9"/>
    <p:sldLayoutId id="2147483746" r:id="rId10"/>
    <p:sldLayoutId id="2147483747"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3048000" y="5029200"/>
            <a:ext cx="5791200" cy="2133600"/>
          </a:xfrm>
        </p:spPr>
        <p:txBody>
          <a:bodyPr>
            <a:normAutofit/>
          </a:bodyPr>
          <a:lstStyle/>
          <a:p>
            <a:pPr algn="r" eaLnBrk="1" hangingPunct="1"/>
            <a:r>
              <a:rPr lang="en-US" altLang="en-US" sz="4500" dirty="0" smtClean="0"/>
              <a:t>2018-2019</a:t>
            </a:r>
          </a:p>
        </p:txBody>
      </p:sp>
      <p:sp>
        <p:nvSpPr>
          <p:cNvPr id="2050" name="Rectangle 2"/>
          <p:cNvSpPr>
            <a:spLocks noGrp="1" noChangeArrowheads="1"/>
          </p:cNvSpPr>
          <p:nvPr>
            <p:ph type="ctrTitle"/>
          </p:nvPr>
        </p:nvSpPr>
        <p:spPr>
          <a:xfrm>
            <a:off x="457200" y="457200"/>
            <a:ext cx="8305800" cy="4038600"/>
          </a:xfrm>
        </p:spPr>
        <p:txBody>
          <a:bodyPr/>
          <a:lstStyle/>
          <a:p>
            <a:pPr eaLnBrk="1" fontAlgn="auto" hangingPunct="1">
              <a:spcAft>
                <a:spcPts val="0"/>
              </a:spcAft>
              <a:buClr>
                <a:schemeClr val="accent6">
                  <a:lumMod val="75000"/>
                </a:schemeClr>
              </a:buClr>
              <a:defRPr/>
            </a:pPr>
            <a:r>
              <a:rPr lang="en-US" sz="8200" dirty="0" smtClean="0"/>
              <a:t>English Course Descriptions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6200" y="5257800"/>
            <a:ext cx="8839200" cy="1447800"/>
          </a:xfrm>
        </p:spPr>
        <p:txBody>
          <a:bodyPr/>
          <a:lstStyle/>
          <a:p>
            <a:pPr marL="320040" indent="-320040" eaLnBrk="1" fontAlgn="auto" hangingPunct="1">
              <a:spcAft>
                <a:spcPts val="0"/>
              </a:spcAft>
              <a:buClr>
                <a:schemeClr val="accent6">
                  <a:lumMod val="75000"/>
                </a:schemeClr>
              </a:buClr>
              <a:defRPr/>
            </a:pPr>
            <a:r>
              <a:rPr lang="en-US" sz="3600" dirty="0" smtClean="0"/>
              <a:t>Elements of Composition &amp; Literature</a:t>
            </a:r>
            <a:br>
              <a:rPr lang="en-US" sz="3600" dirty="0" smtClean="0"/>
            </a:br>
            <a:r>
              <a:rPr lang="en-US" sz="3600" dirty="0" smtClean="0"/>
              <a:t>Teachers: Mrs. Cusmano, Mrs. Painter</a:t>
            </a:r>
          </a:p>
        </p:txBody>
      </p:sp>
      <p:sp>
        <p:nvSpPr>
          <p:cNvPr id="10243" name="Rectangle 3"/>
          <p:cNvSpPr>
            <a:spLocks noGrp="1" noChangeArrowheads="1"/>
          </p:cNvSpPr>
          <p:nvPr>
            <p:ph sz="quarter" idx="13"/>
          </p:nvPr>
        </p:nvSpPr>
        <p:spPr>
          <a:xfrm>
            <a:off x="304800" y="304800"/>
            <a:ext cx="8610600" cy="4953000"/>
          </a:xfrm>
        </p:spPr>
        <p:txBody>
          <a:bodyPr/>
          <a:lstStyle/>
          <a:p>
            <a:pPr eaLnBrk="1" hangingPunct="1"/>
            <a:r>
              <a:rPr lang="en-US" altLang="en-US" sz="2100" dirty="0" smtClean="0"/>
              <a:t>Elements uses the same curriculum, novels, and lesson objectives as Applications of Composition and Literature, just spread out over a whole academic year.</a:t>
            </a:r>
          </a:p>
          <a:p>
            <a:pPr eaLnBrk="1" hangingPunct="1"/>
            <a:r>
              <a:rPr lang="en-US" sz="2100" dirty="0">
                <a:solidFill>
                  <a:schemeClr val="tx1">
                    <a:lumMod val="75000"/>
                    <a:lumOff val="25000"/>
                  </a:schemeClr>
                </a:solidFill>
              </a:rPr>
              <a:t>This class is for 11</a:t>
            </a:r>
            <a:r>
              <a:rPr lang="en-US" sz="2100" baseline="30000" dirty="0">
                <a:solidFill>
                  <a:schemeClr val="tx1">
                    <a:lumMod val="75000"/>
                    <a:lumOff val="25000"/>
                  </a:schemeClr>
                </a:solidFill>
              </a:rPr>
              <a:t>th</a:t>
            </a:r>
            <a:r>
              <a:rPr lang="en-US" sz="2100" dirty="0">
                <a:solidFill>
                  <a:schemeClr val="tx1">
                    <a:lumMod val="75000"/>
                    <a:lumOff val="25000"/>
                  </a:schemeClr>
                </a:solidFill>
              </a:rPr>
              <a:t> grade students who need a longer time to process and complete the writing process. Students who struggle with grammar concepts and reading comprehension would also be a great fit for this class. We will be breaking down projects, papers and literature into a step by step process, as well as beginning the year with an in depth look into grammatical elements of writing. </a:t>
            </a:r>
            <a:endParaRPr lang="en-US" sz="2100" dirty="0" smtClean="0">
              <a:solidFill>
                <a:schemeClr val="tx1">
                  <a:lumMod val="75000"/>
                  <a:lumOff val="25000"/>
                </a:schemeClr>
              </a:solidFill>
            </a:endParaRPr>
          </a:p>
          <a:p>
            <a:pPr eaLnBrk="1" hangingPunct="1"/>
            <a:r>
              <a:rPr lang="en-US" altLang="en-US" sz="2100" dirty="0" smtClean="0"/>
              <a:t>Students will focus on: argumentative </a:t>
            </a:r>
            <a:r>
              <a:rPr lang="en-US" altLang="en-US" sz="2100" dirty="0"/>
              <a:t>writing, </a:t>
            </a:r>
            <a:r>
              <a:rPr lang="en-US" altLang="en-US" sz="2100" dirty="0" smtClean="0"/>
              <a:t>writing a research paper and a literary analysis, close reading and rhetorical analysis</a:t>
            </a:r>
            <a:endParaRPr lang="en-US" altLang="en-US" sz="2000" dirty="0" smtClean="0"/>
          </a:p>
          <a:p>
            <a:pPr eaLnBrk="1" hangingPunct="1">
              <a:buFont typeface="Wingdings" pitchFamily="2" charset="2"/>
              <a:buNone/>
            </a:pPr>
            <a:endParaRPr lang="en-US" alt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5638800"/>
            <a:ext cx="8534399" cy="1219200"/>
          </a:xfrm>
        </p:spPr>
        <p:txBody>
          <a:bodyPr/>
          <a:lstStyle/>
          <a:p>
            <a:pPr marL="320040" indent="-320040" eaLnBrk="1" fontAlgn="auto" hangingPunct="1">
              <a:spcAft>
                <a:spcPts val="0"/>
              </a:spcAft>
              <a:buClr>
                <a:schemeClr val="accent6">
                  <a:lumMod val="75000"/>
                </a:schemeClr>
              </a:buClr>
              <a:defRPr/>
            </a:pPr>
            <a:r>
              <a:rPr lang="en-US" dirty="0" smtClean="0"/>
              <a:t>Applications of Composition</a:t>
            </a:r>
          </a:p>
        </p:txBody>
      </p:sp>
      <p:sp>
        <p:nvSpPr>
          <p:cNvPr id="4" name="Rectangle 3"/>
          <p:cNvSpPr txBox="1">
            <a:spLocks noChangeArrowheads="1"/>
          </p:cNvSpPr>
          <p:nvPr/>
        </p:nvSpPr>
        <p:spPr bwMode="auto">
          <a:xfrm>
            <a:off x="609600" y="381000"/>
            <a:ext cx="7848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55000" lnSpcReduction="20000"/>
          </a:bodyPr>
          <a:lst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indent="-182880" eaLnBrk="1" fontAlgn="auto" hangingPunct="1">
              <a:buClr>
                <a:schemeClr val="accent6">
                  <a:lumMod val="75000"/>
                </a:schemeClr>
              </a:buClr>
              <a:defRPr/>
            </a:pPr>
            <a:r>
              <a:rPr lang="en-US" sz="3600" dirty="0">
                <a:solidFill>
                  <a:schemeClr val="tx1">
                    <a:lumMod val="75000"/>
                    <a:lumOff val="25000"/>
                  </a:schemeClr>
                </a:solidFill>
              </a:rPr>
              <a:t>Students will learn to master the writing process, and will be writing and revising papers constantly while extending and refining their arguments, thinking, and organizational skills. </a:t>
            </a:r>
          </a:p>
          <a:p>
            <a:pPr indent="-182880" eaLnBrk="1" fontAlgn="auto" hangingPunct="1">
              <a:buClr>
                <a:schemeClr val="accent6">
                  <a:lumMod val="75000"/>
                </a:schemeClr>
              </a:buClr>
              <a:defRPr/>
            </a:pPr>
            <a:r>
              <a:rPr lang="en-US" sz="3600" dirty="0" smtClean="0">
                <a:solidFill>
                  <a:schemeClr val="tx1">
                    <a:lumMod val="75000"/>
                    <a:lumOff val="25000"/>
                  </a:schemeClr>
                </a:solidFill>
              </a:rPr>
              <a:t>Major texts may include: </a:t>
            </a:r>
            <a:r>
              <a:rPr lang="en-US" sz="3600" i="1" dirty="0" smtClean="0">
                <a:solidFill>
                  <a:schemeClr val="tx1">
                    <a:lumMod val="75000"/>
                    <a:lumOff val="25000"/>
                  </a:schemeClr>
                </a:solidFill>
              </a:rPr>
              <a:t>Night</a:t>
            </a:r>
            <a:r>
              <a:rPr lang="en-US" sz="3600" dirty="0" smtClean="0">
                <a:solidFill>
                  <a:schemeClr val="tx1">
                    <a:lumMod val="75000"/>
                    <a:lumOff val="25000"/>
                  </a:schemeClr>
                </a:solidFill>
              </a:rPr>
              <a:t> (novel), </a:t>
            </a:r>
            <a:r>
              <a:rPr lang="en-US" sz="3600" i="1" dirty="0" smtClean="0">
                <a:solidFill>
                  <a:schemeClr val="tx1">
                    <a:lumMod val="75000"/>
                    <a:lumOff val="25000"/>
                  </a:schemeClr>
                </a:solidFill>
              </a:rPr>
              <a:t>Catcher in the Rye </a:t>
            </a:r>
            <a:r>
              <a:rPr lang="en-US" sz="3600" dirty="0" smtClean="0">
                <a:solidFill>
                  <a:schemeClr val="tx1">
                    <a:lumMod val="75000"/>
                    <a:lumOff val="25000"/>
                  </a:schemeClr>
                </a:solidFill>
              </a:rPr>
              <a:t>(novel), </a:t>
            </a:r>
            <a:r>
              <a:rPr lang="en-US" sz="3600" i="1" dirty="0" smtClean="0">
                <a:solidFill>
                  <a:schemeClr val="tx1">
                    <a:lumMod val="75000"/>
                    <a:lumOff val="25000"/>
                  </a:schemeClr>
                </a:solidFill>
              </a:rPr>
              <a:t>Life is Beautiful </a:t>
            </a:r>
            <a:r>
              <a:rPr lang="en-US" sz="3600" dirty="0" smtClean="0">
                <a:solidFill>
                  <a:schemeClr val="tx1">
                    <a:lumMod val="75000"/>
                    <a:lumOff val="25000"/>
                  </a:schemeClr>
                </a:solidFill>
              </a:rPr>
              <a:t>(film), and </a:t>
            </a:r>
            <a:r>
              <a:rPr lang="en-US" sz="3600" i="1" dirty="0" smtClean="0">
                <a:solidFill>
                  <a:schemeClr val="tx1">
                    <a:lumMod val="75000"/>
                    <a:lumOff val="25000"/>
                  </a:schemeClr>
                </a:solidFill>
              </a:rPr>
              <a:t>A Lesson Before Dying</a:t>
            </a:r>
            <a:r>
              <a:rPr lang="en-US" sz="3600" dirty="0" smtClean="0">
                <a:solidFill>
                  <a:schemeClr val="tx1">
                    <a:lumMod val="75000"/>
                    <a:lumOff val="25000"/>
                  </a:schemeClr>
                </a:solidFill>
              </a:rPr>
              <a:t> (novel).</a:t>
            </a:r>
          </a:p>
          <a:p>
            <a:pPr indent="-182880" eaLnBrk="1" fontAlgn="auto" hangingPunct="1">
              <a:buClr>
                <a:schemeClr val="accent6">
                  <a:lumMod val="75000"/>
                </a:schemeClr>
              </a:buClr>
              <a:defRPr/>
            </a:pPr>
            <a:r>
              <a:rPr lang="en-US" sz="3600" dirty="0" smtClean="0">
                <a:solidFill>
                  <a:schemeClr val="tx1">
                    <a:lumMod val="75000"/>
                    <a:lumOff val="25000"/>
                  </a:schemeClr>
                </a:solidFill>
              </a:rPr>
              <a:t>Major writing includes: literary analysis/close reading, argumentation/persuasion essay, rhetorical analysis and research project.</a:t>
            </a:r>
          </a:p>
          <a:p>
            <a:pPr indent="-182880" eaLnBrk="1" fontAlgn="auto" hangingPunct="1">
              <a:buClr>
                <a:schemeClr val="accent6">
                  <a:lumMod val="75000"/>
                </a:schemeClr>
              </a:buClr>
              <a:defRPr/>
            </a:pPr>
            <a:r>
              <a:rPr lang="en-US" sz="3600" dirty="0" smtClean="0">
                <a:solidFill>
                  <a:schemeClr val="tx1">
                    <a:lumMod val="75000"/>
                    <a:lumOff val="25000"/>
                  </a:schemeClr>
                </a:solidFill>
              </a:rPr>
              <a:t>Grammar skills include: The most common errors in English grammar and mechanics with a focus on preparation for the SAT Writing and Language Test. </a:t>
            </a:r>
          </a:p>
          <a:p>
            <a:pPr indent="-182880" eaLnBrk="1" fontAlgn="auto" hangingPunct="1">
              <a:buClr>
                <a:schemeClr val="accent6">
                  <a:lumMod val="75000"/>
                </a:schemeClr>
              </a:buClr>
              <a:defRPr/>
            </a:pPr>
            <a:r>
              <a:rPr lang="en-US" sz="3600" dirty="0" smtClean="0">
                <a:solidFill>
                  <a:schemeClr val="tx1">
                    <a:lumMod val="75000"/>
                    <a:lumOff val="25000"/>
                  </a:schemeClr>
                </a:solidFill>
              </a:rPr>
              <a:t>A focus of this course is preparing for the SAT Reading, Writing and Language, and Essay portion of the assessment. </a:t>
            </a:r>
          </a:p>
          <a:p>
            <a:pPr indent="-182880" eaLnBrk="1" fontAlgn="auto" hangingPunct="1">
              <a:buClr>
                <a:schemeClr val="accent6">
                  <a:lumMod val="75000"/>
                </a:schemeClr>
              </a:buClr>
              <a:defRPr/>
            </a:pPr>
            <a:r>
              <a:rPr lang="en-US" sz="3600" dirty="0" smtClean="0">
                <a:solidFill>
                  <a:schemeClr val="tx1">
                    <a:lumMod val="75000"/>
                    <a:lumOff val="25000"/>
                  </a:schemeClr>
                </a:solidFill>
              </a:rPr>
              <a:t>The common assessment is the </a:t>
            </a:r>
            <a:r>
              <a:rPr lang="en-US" sz="3600" dirty="0">
                <a:solidFill>
                  <a:schemeClr val="tx1">
                    <a:lumMod val="75000"/>
                    <a:lumOff val="25000"/>
                  </a:schemeClr>
                </a:solidFill>
              </a:rPr>
              <a:t>f</a:t>
            </a:r>
            <a:r>
              <a:rPr lang="en-US" sz="3600" dirty="0" smtClean="0">
                <a:solidFill>
                  <a:schemeClr val="tx1">
                    <a:lumMod val="75000"/>
                    <a:lumOff val="25000"/>
                  </a:schemeClr>
                </a:solidFill>
              </a:rPr>
              <a:t>inal </a:t>
            </a:r>
            <a:r>
              <a:rPr lang="en-US" sz="3600" dirty="0">
                <a:solidFill>
                  <a:schemeClr val="tx1">
                    <a:lumMod val="75000"/>
                    <a:lumOff val="25000"/>
                  </a:schemeClr>
                </a:solidFill>
              </a:rPr>
              <a:t>s</a:t>
            </a:r>
            <a:r>
              <a:rPr lang="en-US" sz="3600" dirty="0" smtClean="0">
                <a:solidFill>
                  <a:schemeClr val="tx1">
                    <a:lumMod val="75000"/>
                    <a:lumOff val="25000"/>
                  </a:schemeClr>
                </a:solidFill>
              </a:rPr>
              <a:t>emester </a:t>
            </a:r>
            <a:r>
              <a:rPr lang="en-US" sz="3600" dirty="0">
                <a:solidFill>
                  <a:schemeClr val="tx1">
                    <a:lumMod val="75000"/>
                    <a:lumOff val="25000"/>
                  </a:schemeClr>
                </a:solidFill>
              </a:rPr>
              <a:t>e</a:t>
            </a:r>
            <a:r>
              <a:rPr lang="en-US" sz="3600" dirty="0" smtClean="0">
                <a:solidFill>
                  <a:schemeClr val="tx1">
                    <a:lumMod val="75000"/>
                    <a:lumOff val="25000"/>
                  </a:schemeClr>
                </a:solidFill>
              </a:rPr>
              <a:t>xam.</a:t>
            </a:r>
            <a:endParaRPr lang="en-US" dirty="0" smtClean="0">
              <a:solidFill>
                <a:schemeClr val="tx1">
                  <a:lumMod val="75000"/>
                  <a:lumOff val="25000"/>
                </a:schemeClr>
              </a:solidFill>
            </a:endParaRPr>
          </a:p>
          <a:p>
            <a:pPr marL="45720" indent="0" eaLnBrk="1" fontAlgn="auto" hangingPunct="1">
              <a:buClr>
                <a:schemeClr val="accent6">
                  <a:lumMod val="75000"/>
                </a:schemeClr>
              </a:buClr>
              <a:buFont typeface="Georgia" pitchFamily="18" charset="0"/>
              <a:buNone/>
              <a:defRPr/>
            </a:pP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
            </a:r>
            <a:br>
              <a:rPr lang="en-US" dirty="0" smtClean="0">
                <a:solidFill>
                  <a:schemeClr val="tx1">
                    <a:lumMod val="75000"/>
                    <a:lumOff val="25000"/>
                  </a:schemeClr>
                </a:solidFill>
              </a:rPr>
            </a:b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3383354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75" y="5257800"/>
            <a:ext cx="6969125" cy="1371599"/>
          </a:xfrm>
        </p:spPr>
        <p:txBody>
          <a:bodyPr/>
          <a:lstStyle/>
          <a:p>
            <a:r>
              <a:rPr lang="en-US" dirty="0" smtClean="0"/>
              <a:t>Literature Electives</a:t>
            </a:r>
            <a:endParaRPr lang="en-US" dirty="0"/>
          </a:p>
        </p:txBody>
      </p:sp>
      <p:sp>
        <p:nvSpPr>
          <p:cNvPr id="3" name="Content Placeholder 2"/>
          <p:cNvSpPr>
            <a:spLocks noGrp="1"/>
          </p:cNvSpPr>
          <p:nvPr>
            <p:ph sz="quarter" idx="13"/>
          </p:nvPr>
        </p:nvSpPr>
        <p:spPr>
          <a:xfrm>
            <a:off x="1143000" y="731520"/>
            <a:ext cx="6400800" cy="4602480"/>
          </a:xfrm>
        </p:spPr>
        <p:txBody>
          <a:bodyPr/>
          <a:lstStyle/>
          <a:p>
            <a:r>
              <a:rPr lang="en-US" dirty="0" smtClean="0"/>
              <a:t>If you take Applications of Composition/12</a:t>
            </a:r>
            <a:r>
              <a:rPr lang="en-US" baseline="30000" dirty="0" smtClean="0"/>
              <a:t>th</a:t>
            </a:r>
            <a:r>
              <a:rPr lang="en-US" dirty="0" smtClean="0"/>
              <a:t> Grade Comp., you get to pair it with one of the following elective choices:</a:t>
            </a:r>
          </a:p>
          <a:p>
            <a:pPr lvl="1"/>
            <a:r>
              <a:rPr lang="en-US" dirty="0" smtClean="0"/>
              <a:t>British Literature</a:t>
            </a:r>
          </a:p>
          <a:p>
            <a:pPr lvl="1"/>
            <a:r>
              <a:rPr lang="en-US" dirty="0" smtClean="0"/>
              <a:t>Exploring Literature</a:t>
            </a:r>
          </a:p>
          <a:p>
            <a:pPr lvl="1"/>
            <a:r>
              <a:rPr lang="en-US" dirty="0" smtClean="0"/>
              <a:t>Intro. to Film/Screenwriting</a:t>
            </a:r>
          </a:p>
          <a:p>
            <a:pPr lvl="1"/>
            <a:r>
              <a:rPr lang="en-US" dirty="0" smtClean="0"/>
              <a:t>Lit. of the Strange and Mysterious</a:t>
            </a:r>
          </a:p>
          <a:p>
            <a:pPr lvl="1"/>
            <a:r>
              <a:rPr lang="en-US" dirty="0" smtClean="0"/>
              <a:t>Mythology</a:t>
            </a:r>
          </a:p>
          <a:p>
            <a:pPr lvl="1"/>
            <a:r>
              <a:rPr lang="en-US" dirty="0" smtClean="0"/>
              <a:t>Poetry</a:t>
            </a:r>
          </a:p>
          <a:p>
            <a:pPr lvl="1"/>
            <a:r>
              <a:rPr lang="en-US" dirty="0" smtClean="0"/>
              <a:t>Shakespeare</a:t>
            </a:r>
          </a:p>
          <a:p>
            <a:pPr lvl="1"/>
            <a:r>
              <a:rPr lang="en-US" dirty="0" smtClean="0"/>
              <a:t>20</a:t>
            </a:r>
            <a:r>
              <a:rPr lang="en-US" baseline="30000" dirty="0" smtClean="0"/>
              <a:t>th</a:t>
            </a:r>
            <a:r>
              <a:rPr lang="en-US" dirty="0" smtClean="0"/>
              <a:t> Century Literature</a:t>
            </a:r>
          </a:p>
          <a:p>
            <a:pPr marL="365125"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824328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09800" y="5410200"/>
            <a:ext cx="6512511" cy="1143000"/>
          </a:xfrm>
        </p:spPr>
        <p:txBody>
          <a:bodyPr/>
          <a:lstStyle/>
          <a:p>
            <a:pPr marL="320040" indent="-320040" eaLnBrk="1" fontAlgn="auto" hangingPunct="1">
              <a:spcAft>
                <a:spcPts val="0"/>
              </a:spcAft>
              <a:buClr>
                <a:schemeClr val="accent6">
                  <a:lumMod val="75000"/>
                </a:schemeClr>
              </a:buClr>
              <a:defRPr/>
            </a:pPr>
            <a:r>
              <a:rPr lang="en-US" dirty="0" smtClean="0"/>
              <a:t>British Literature </a:t>
            </a:r>
          </a:p>
        </p:txBody>
      </p:sp>
      <p:sp>
        <p:nvSpPr>
          <p:cNvPr id="5123" name="Rectangle 3"/>
          <p:cNvSpPr>
            <a:spLocks noGrp="1" noChangeArrowheads="1"/>
          </p:cNvSpPr>
          <p:nvPr>
            <p:ph sz="quarter" idx="13"/>
          </p:nvPr>
        </p:nvSpPr>
        <p:spPr>
          <a:xfrm>
            <a:off x="381000" y="304800"/>
            <a:ext cx="8382000" cy="5181600"/>
          </a:xfrm>
        </p:spPr>
        <p:txBody>
          <a:bodyPr/>
          <a:lstStyle/>
          <a:p>
            <a:pPr eaLnBrk="1" hangingPunct="1"/>
            <a:r>
              <a:rPr lang="en-US" altLang="en-US" dirty="0" smtClean="0"/>
              <a:t>This is a semester Elective for 11</a:t>
            </a:r>
            <a:r>
              <a:rPr lang="en-US" altLang="en-US" baseline="30000" dirty="0" smtClean="0"/>
              <a:t>th</a:t>
            </a:r>
            <a:r>
              <a:rPr lang="en-US" altLang="en-US" dirty="0" smtClean="0"/>
              <a:t> and 12</a:t>
            </a:r>
            <a:r>
              <a:rPr lang="en-US" altLang="en-US" baseline="30000" dirty="0" smtClean="0"/>
              <a:t>th</a:t>
            </a:r>
            <a:r>
              <a:rPr lang="en-US" altLang="en-US" dirty="0" smtClean="0"/>
              <a:t> graders.</a:t>
            </a:r>
          </a:p>
          <a:p>
            <a:pPr eaLnBrk="1" hangingPunct="1"/>
            <a:r>
              <a:rPr lang="en-US" altLang="en-US" dirty="0" smtClean="0"/>
              <a:t>Explore the literature of the British Isles connecting to their history and culture.</a:t>
            </a:r>
          </a:p>
          <a:p>
            <a:pPr eaLnBrk="1" hangingPunct="1"/>
            <a:r>
              <a:rPr lang="en-US" altLang="en-US" dirty="0" smtClean="0"/>
              <a:t>Survey of English literature from 449 A.D/C.E. through modern literature connecting history and literature</a:t>
            </a:r>
          </a:p>
          <a:p>
            <a:pPr eaLnBrk="1" hangingPunct="1"/>
            <a:r>
              <a:rPr lang="en-US" altLang="en-US" dirty="0" smtClean="0"/>
              <a:t>Includes various types of readings at various difficulty levels- short stories, poetry, nonfiction, drama, novels of students’ choosing</a:t>
            </a:r>
          </a:p>
          <a:p>
            <a:pPr eaLnBrk="1" hangingPunct="1"/>
            <a:r>
              <a:rPr lang="en-US" altLang="en-US" dirty="0" smtClean="0"/>
              <a:t>Requires individual and group presentations, in-class and some formal writing, class discussions, group work</a:t>
            </a:r>
          </a:p>
          <a:p>
            <a:pPr eaLnBrk="1" hangingPunct="1"/>
            <a:r>
              <a:rPr lang="en-US" altLang="en-US" dirty="0" smtClean="0"/>
              <a:t>Excellent College bound elective for students who have enjoyed history courses.</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292661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793289" y="5486400"/>
            <a:ext cx="7122111" cy="1219200"/>
          </a:xfrm>
        </p:spPr>
        <p:txBody>
          <a:bodyPr/>
          <a:lstStyle/>
          <a:p>
            <a:pPr marL="320040" indent="-320040" eaLnBrk="1" fontAlgn="auto" hangingPunct="1">
              <a:spcAft>
                <a:spcPts val="0"/>
              </a:spcAft>
              <a:buClr>
                <a:schemeClr val="accent6">
                  <a:lumMod val="75000"/>
                </a:schemeClr>
              </a:buClr>
              <a:defRPr/>
            </a:pPr>
            <a:r>
              <a:rPr lang="en-US" dirty="0" smtClean="0"/>
              <a:t>Exploring Literature</a:t>
            </a:r>
          </a:p>
        </p:txBody>
      </p:sp>
      <p:sp>
        <p:nvSpPr>
          <p:cNvPr id="82947" name="Rectangle 3"/>
          <p:cNvSpPr>
            <a:spLocks noGrp="1" noChangeArrowheads="1"/>
          </p:cNvSpPr>
          <p:nvPr>
            <p:ph sz="quarter" idx="13"/>
          </p:nvPr>
        </p:nvSpPr>
        <p:spPr>
          <a:xfrm>
            <a:off x="381000" y="304800"/>
            <a:ext cx="8305800" cy="4267200"/>
          </a:xfrm>
        </p:spPr>
        <p:txBody>
          <a:bodyPr rtlCol="0">
            <a:normAutofit/>
          </a:bodyPr>
          <a:lstStyle/>
          <a:p>
            <a:pPr indent="-182880" eaLnBrk="1" fontAlgn="auto" hangingPunct="1">
              <a:buClr>
                <a:schemeClr val="accent6">
                  <a:lumMod val="75000"/>
                </a:schemeClr>
              </a:buClr>
              <a:defRPr/>
            </a:pPr>
            <a:r>
              <a:rPr lang="en-US" sz="2800" dirty="0" smtClean="0">
                <a:solidFill>
                  <a:schemeClr val="tx1">
                    <a:lumMod val="75000"/>
                    <a:lumOff val="25000"/>
                  </a:schemeClr>
                </a:solidFill>
              </a:rPr>
              <a:t>This is a class for developing readers and writers who want an English class that helps them to get better in reading and allows more choice in novels.</a:t>
            </a:r>
          </a:p>
          <a:p>
            <a:pPr indent="-182880" eaLnBrk="1" fontAlgn="auto" hangingPunct="1">
              <a:buClr>
                <a:schemeClr val="accent6">
                  <a:lumMod val="75000"/>
                </a:schemeClr>
              </a:buClr>
              <a:defRPr/>
            </a:pPr>
            <a:r>
              <a:rPr lang="en-US" sz="2800" dirty="0" smtClean="0">
                <a:solidFill>
                  <a:schemeClr val="tx1">
                    <a:lumMod val="75000"/>
                    <a:lumOff val="25000"/>
                  </a:schemeClr>
                </a:solidFill>
              </a:rPr>
              <a:t>Students will be reading at their own level.  </a:t>
            </a:r>
          </a:p>
          <a:p>
            <a:pPr indent="-182880" eaLnBrk="1" fontAlgn="auto" hangingPunct="1">
              <a:buClr>
                <a:schemeClr val="accent6">
                  <a:lumMod val="75000"/>
                </a:schemeClr>
              </a:buClr>
              <a:defRPr/>
            </a:pPr>
            <a:r>
              <a:rPr lang="en-US" sz="2800" dirty="0" smtClean="0">
                <a:solidFill>
                  <a:schemeClr val="tx1">
                    <a:lumMod val="75000"/>
                    <a:lumOff val="25000"/>
                  </a:schemeClr>
                </a:solidFill>
              </a:rPr>
              <a:t>Texts may include </a:t>
            </a:r>
            <a:r>
              <a:rPr lang="en-US" sz="2800" i="1" dirty="0" smtClean="0">
                <a:solidFill>
                  <a:schemeClr val="tx1">
                    <a:lumMod val="75000"/>
                    <a:lumOff val="25000"/>
                  </a:schemeClr>
                </a:solidFill>
              </a:rPr>
              <a:t>Downriver</a:t>
            </a:r>
            <a:r>
              <a:rPr lang="en-US" sz="2800" dirty="0" smtClean="0">
                <a:solidFill>
                  <a:schemeClr val="tx1">
                    <a:lumMod val="75000"/>
                    <a:lumOff val="25000"/>
                  </a:schemeClr>
                </a:solidFill>
              </a:rPr>
              <a:t> by Will Hobbs, </a:t>
            </a:r>
            <a:r>
              <a:rPr lang="en-US" sz="2800" i="1" dirty="0" smtClean="0">
                <a:solidFill>
                  <a:schemeClr val="tx1">
                    <a:lumMod val="75000"/>
                    <a:lumOff val="25000"/>
                  </a:schemeClr>
                </a:solidFill>
              </a:rPr>
              <a:t>The Hunger Games </a:t>
            </a:r>
            <a:r>
              <a:rPr lang="en-US" sz="2800" dirty="0" smtClean="0">
                <a:solidFill>
                  <a:schemeClr val="tx1">
                    <a:lumMod val="75000"/>
                    <a:lumOff val="25000"/>
                  </a:schemeClr>
                </a:solidFill>
              </a:rPr>
              <a:t>by Suzanne Collins, and </a:t>
            </a:r>
            <a:r>
              <a:rPr lang="en-US" sz="2800" i="1" dirty="0" smtClean="0">
                <a:solidFill>
                  <a:schemeClr val="tx1">
                    <a:lumMod val="75000"/>
                    <a:lumOff val="25000"/>
                  </a:schemeClr>
                </a:solidFill>
              </a:rPr>
              <a:t>Monster </a:t>
            </a:r>
            <a:r>
              <a:rPr lang="en-US" sz="2800" dirty="0" smtClean="0">
                <a:solidFill>
                  <a:schemeClr val="tx1">
                    <a:lumMod val="75000"/>
                    <a:lumOff val="25000"/>
                  </a:schemeClr>
                </a:solidFill>
              </a:rPr>
              <a:t>by Walter Dean Myers. </a:t>
            </a:r>
          </a:p>
          <a:p>
            <a:pPr marL="45720" indent="0" eaLnBrk="1" fontAlgn="auto" hangingPunct="1">
              <a:buClr>
                <a:schemeClr val="accent6">
                  <a:lumMod val="75000"/>
                </a:schemeClr>
              </a:buClr>
              <a:buNone/>
              <a:defRPr/>
            </a:pPr>
            <a:endParaRPr lang="en-US" sz="2800" dirty="0" smtClean="0">
              <a:solidFill>
                <a:schemeClr val="tx1">
                  <a:lumMod val="75000"/>
                  <a:lumOff val="25000"/>
                </a:schemeClr>
              </a:solidFill>
            </a:endParaRPr>
          </a:p>
        </p:txBody>
      </p:sp>
    </p:spTree>
    <p:extLst>
      <p:ext uri="{BB962C8B-B14F-4D97-AF65-F5344CB8AC3E}">
        <p14:creationId xmlns:p14="http://schemas.microsoft.com/office/powerpoint/2010/main" val="1200261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5334000"/>
            <a:ext cx="9448800" cy="1828800"/>
          </a:xfrm>
        </p:spPr>
        <p:txBody>
          <a:bodyPr/>
          <a:lstStyle/>
          <a:p>
            <a:pPr marL="320040" indent="-320040" eaLnBrk="1" fontAlgn="auto" hangingPunct="1">
              <a:spcAft>
                <a:spcPts val="0"/>
              </a:spcAft>
              <a:buClr>
                <a:schemeClr val="accent6">
                  <a:lumMod val="75000"/>
                </a:schemeClr>
              </a:buClr>
              <a:defRPr/>
            </a:pPr>
            <a:r>
              <a:rPr lang="en-US" sz="4000" dirty="0" smtClean="0"/>
              <a:t>Introduction to Film/Screenwriting</a:t>
            </a:r>
            <a:br>
              <a:rPr lang="en-US" sz="4000" dirty="0" smtClean="0"/>
            </a:br>
            <a:r>
              <a:rPr lang="en-US" sz="4000" dirty="0" smtClean="0"/>
              <a:t>Teachers: Mr. Guyor, Mr. Kowal</a:t>
            </a:r>
          </a:p>
        </p:txBody>
      </p:sp>
      <p:sp>
        <p:nvSpPr>
          <p:cNvPr id="40963" name="Rectangle 3"/>
          <p:cNvSpPr>
            <a:spLocks noGrp="1" noChangeArrowheads="1"/>
          </p:cNvSpPr>
          <p:nvPr>
            <p:ph sz="quarter" idx="13"/>
          </p:nvPr>
        </p:nvSpPr>
        <p:spPr>
          <a:xfrm>
            <a:off x="304800" y="304800"/>
            <a:ext cx="8534400" cy="4495800"/>
          </a:xfrm>
        </p:spPr>
        <p:txBody>
          <a:bodyPr/>
          <a:lstStyle/>
          <a:p>
            <a:pPr eaLnBrk="1" hangingPunct="1"/>
            <a:r>
              <a:rPr lang="en-US" altLang="en-US" sz="2400" dirty="0" smtClean="0"/>
              <a:t>This is an English elective designed to help students appreciate and gain more knowledge about films and screenplay writing. Students </a:t>
            </a:r>
            <a:r>
              <a:rPr lang="en-US" sz="2400" dirty="0" smtClean="0"/>
              <a:t>will </a:t>
            </a:r>
            <a:r>
              <a:rPr lang="en-US" sz="2400" dirty="0"/>
              <a:t>learn of the evolution of the motion picture from the early </a:t>
            </a:r>
            <a:r>
              <a:rPr lang="en-US" sz="2400" dirty="0" smtClean="0"/>
              <a:t>1800’s </a:t>
            </a:r>
            <a:r>
              <a:rPr lang="en-US" sz="2400"/>
              <a:t>to </a:t>
            </a:r>
            <a:r>
              <a:rPr lang="en-US" sz="2400" smtClean="0"/>
              <a:t>present </a:t>
            </a:r>
            <a:r>
              <a:rPr lang="en-US" sz="2400" dirty="0"/>
              <a:t>day.</a:t>
            </a:r>
            <a:r>
              <a:rPr lang="en-US" altLang="en-US" sz="2400" dirty="0" smtClean="0"/>
              <a:t> </a:t>
            </a:r>
          </a:p>
          <a:p>
            <a:pPr eaLnBrk="1" hangingPunct="1">
              <a:lnSpc>
                <a:spcPct val="90000"/>
              </a:lnSpc>
            </a:pPr>
            <a:r>
              <a:rPr lang="en-US" altLang="en-US" sz="2400" dirty="0"/>
              <a:t>Students </a:t>
            </a:r>
            <a:r>
              <a:rPr lang="en-US" altLang="en-US" sz="2400" dirty="0" smtClean="0"/>
              <a:t>will do the following:</a:t>
            </a:r>
          </a:p>
          <a:p>
            <a:pPr lvl="1" eaLnBrk="1" hangingPunct="1">
              <a:lnSpc>
                <a:spcPct val="90000"/>
              </a:lnSpc>
            </a:pPr>
            <a:r>
              <a:rPr lang="en-US" altLang="en-US" sz="2400" dirty="0" smtClean="0"/>
              <a:t>engage </a:t>
            </a:r>
            <a:r>
              <a:rPr lang="en-US" altLang="en-US" sz="2400" dirty="0"/>
              <a:t>in group and individual activities </a:t>
            </a:r>
          </a:p>
          <a:p>
            <a:pPr lvl="1" eaLnBrk="1" hangingPunct="1">
              <a:lnSpc>
                <a:spcPct val="90000"/>
              </a:lnSpc>
            </a:pPr>
            <a:r>
              <a:rPr lang="en-US" altLang="en-US" sz="2400" dirty="0" smtClean="0"/>
              <a:t>review </a:t>
            </a:r>
            <a:r>
              <a:rPr lang="en-US" altLang="en-US" sz="2400" dirty="0"/>
              <a:t>and critique films</a:t>
            </a:r>
          </a:p>
          <a:p>
            <a:pPr lvl="1" eaLnBrk="1" hangingPunct="1">
              <a:lnSpc>
                <a:spcPct val="90000"/>
              </a:lnSpc>
            </a:pPr>
            <a:r>
              <a:rPr lang="en-US" altLang="en-US" sz="2400" dirty="0" smtClean="0"/>
              <a:t>present </a:t>
            </a:r>
            <a:r>
              <a:rPr lang="en-US" altLang="en-US" sz="2400" dirty="0"/>
              <a:t>a movie project</a:t>
            </a:r>
          </a:p>
          <a:p>
            <a:pPr lvl="1" eaLnBrk="1" hangingPunct="1">
              <a:lnSpc>
                <a:spcPct val="90000"/>
              </a:lnSpc>
            </a:pPr>
            <a:r>
              <a:rPr lang="en-US" altLang="en-US" sz="2400" dirty="0"/>
              <a:t>t</a:t>
            </a:r>
            <a:r>
              <a:rPr lang="en-US" altLang="en-US" sz="2400" dirty="0" smtClean="0"/>
              <a:t>ake quizzes </a:t>
            </a:r>
            <a:r>
              <a:rPr lang="en-US" altLang="en-US" sz="2400" dirty="0"/>
              <a:t>and tests centered around the history of films and screenplay writing</a:t>
            </a:r>
          </a:p>
          <a:p>
            <a:pPr lvl="1" eaLnBrk="1" hangingPunct="1">
              <a:lnSpc>
                <a:spcPct val="90000"/>
              </a:lnSpc>
            </a:pPr>
            <a:r>
              <a:rPr lang="en-US" altLang="en-US" sz="2400" dirty="0"/>
              <a:t>c</a:t>
            </a:r>
            <a:r>
              <a:rPr lang="en-US" altLang="en-US" sz="2400" dirty="0" smtClean="0"/>
              <a:t>omplete in-class </a:t>
            </a:r>
            <a:r>
              <a:rPr lang="en-US" altLang="en-US" sz="2400" dirty="0"/>
              <a:t>and take home essays</a:t>
            </a:r>
          </a:p>
          <a:p>
            <a:pPr lvl="1" eaLnBrk="1" hangingPunct="1">
              <a:lnSpc>
                <a:spcPct val="90000"/>
              </a:lnSpc>
            </a:pPr>
            <a:r>
              <a:rPr lang="en-US" altLang="en-US" sz="2400" dirty="0" smtClean="0"/>
              <a:t>create </a:t>
            </a:r>
            <a:r>
              <a:rPr lang="en-US" altLang="en-US" sz="2400" dirty="0"/>
              <a:t>their own 15-20 page </a:t>
            </a:r>
            <a:r>
              <a:rPr lang="en-US" altLang="en-US" sz="2400" dirty="0" smtClean="0"/>
              <a:t>screenplays </a:t>
            </a:r>
            <a:endParaRPr lang="en-US" altLang="en-US" sz="2400" dirty="0"/>
          </a:p>
          <a:p>
            <a:pPr eaLnBrk="1" hangingPunct="1">
              <a:buFont typeface="Wingdings" pitchFamily="2" charset="2"/>
              <a:buNone/>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38754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5181600"/>
            <a:ext cx="8915400" cy="1524000"/>
          </a:xfrm>
        </p:spPr>
        <p:txBody>
          <a:bodyPr/>
          <a:lstStyle/>
          <a:p>
            <a:pPr marL="320040" indent="-320040" eaLnBrk="1" fontAlgn="auto" hangingPunct="1">
              <a:spcAft>
                <a:spcPts val="0"/>
              </a:spcAft>
              <a:buClr>
                <a:schemeClr val="accent6">
                  <a:lumMod val="75000"/>
                </a:schemeClr>
              </a:buClr>
              <a:defRPr/>
            </a:pPr>
            <a:r>
              <a:rPr lang="en-US" dirty="0" smtClean="0"/>
              <a:t>Literature of the Strange </a:t>
            </a:r>
            <a:br>
              <a:rPr lang="en-US" dirty="0" smtClean="0"/>
            </a:br>
            <a:r>
              <a:rPr lang="en-US" dirty="0" smtClean="0"/>
              <a:t>and Mysterious</a:t>
            </a:r>
          </a:p>
        </p:txBody>
      </p:sp>
      <p:sp>
        <p:nvSpPr>
          <p:cNvPr id="37891" name="Rectangle 3"/>
          <p:cNvSpPr>
            <a:spLocks noGrp="1" noChangeArrowheads="1"/>
          </p:cNvSpPr>
          <p:nvPr>
            <p:ph sz="quarter" idx="13"/>
          </p:nvPr>
        </p:nvSpPr>
        <p:spPr>
          <a:xfrm>
            <a:off x="381000" y="304800"/>
            <a:ext cx="8534400" cy="5105400"/>
          </a:xfrm>
        </p:spPr>
        <p:txBody>
          <a:bodyPr rtlCol="0">
            <a:normAutofit/>
          </a:bodyPr>
          <a:lstStyle/>
          <a:p>
            <a:pPr indent="-182880" eaLnBrk="1" fontAlgn="auto" hangingPunct="1">
              <a:lnSpc>
                <a:spcPct val="80000"/>
              </a:lnSpc>
              <a:buClr>
                <a:schemeClr val="accent6">
                  <a:lumMod val="75000"/>
                </a:schemeClr>
              </a:buClr>
              <a:defRPr/>
            </a:pPr>
            <a:r>
              <a:rPr lang="en-US" altLang="en-US" sz="2000" dirty="0" smtClean="0">
                <a:solidFill>
                  <a:schemeClr val="tx1">
                    <a:lumMod val="75000"/>
                    <a:lumOff val="25000"/>
                  </a:schemeClr>
                </a:solidFill>
              </a:rPr>
              <a:t>It explores the characteristics of science-fiction, fantasy, horror, suspense, and mystery and examine the similarities and differences among them. </a:t>
            </a:r>
          </a:p>
          <a:p>
            <a:pPr indent="-182880" eaLnBrk="1" fontAlgn="auto" hangingPunct="1">
              <a:lnSpc>
                <a:spcPct val="80000"/>
              </a:lnSpc>
              <a:buClr>
                <a:schemeClr val="accent6">
                  <a:lumMod val="75000"/>
                </a:schemeClr>
              </a:buClr>
              <a:defRPr/>
            </a:pPr>
            <a:r>
              <a:rPr lang="en-US" altLang="en-US" sz="2000" dirty="0" smtClean="0">
                <a:solidFill>
                  <a:schemeClr val="tx1">
                    <a:lumMod val="75000"/>
                    <a:lumOff val="25000"/>
                  </a:schemeClr>
                </a:solidFill>
              </a:rPr>
              <a:t>Students will analyze short stories and novels for author’s purpose and understanding of how the literature fits in the genre.  </a:t>
            </a:r>
          </a:p>
          <a:p>
            <a:pPr indent="-182880" eaLnBrk="1" fontAlgn="auto" hangingPunct="1">
              <a:lnSpc>
                <a:spcPct val="80000"/>
              </a:lnSpc>
              <a:buClr>
                <a:schemeClr val="accent6">
                  <a:lumMod val="75000"/>
                </a:schemeClr>
              </a:buClr>
              <a:defRPr/>
            </a:pPr>
            <a:r>
              <a:rPr lang="en-US" altLang="en-US" sz="2000" dirty="0" smtClean="0">
                <a:solidFill>
                  <a:schemeClr val="tx1">
                    <a:lumMod val="75000"/>
                    <a:lumOff val="25000"/>
                  </a:schemeClr>
                </a:solidFill>
              </a:rPr>
              <a:t>The course is reading intensive; homework can include up to 30 pages of reading per night.</a:t>
            </a:r>
          </a:p>
          <a:p>
            <a:pPr eaLnBrk="1" hangingPunct="1">
              <a:lnSpc>
                <a:spcPct val="90000"/>
              </a:lnSpc>
              <a:defRPr/>
            </a:pPr>
            <a:r>
              <a:rPr lang="en-US" altLang="en-US" sz="2000" dirty="0" smtClean="0"/>
              <a:t>Students do creative projects to show understanding of the texts.</a:t>
            </a:r>
          </a:p>
          <a:p>
            <a:pPr eaLnBrk="1" hangingPunct="1">
              <a:lnSpc>
                <a:spcPct val="90000"/>
              </a:lnSpc>
              <a:defRPr/>
            </a:pPr>
            <a:r>
              <a:rPr lang="en-US" altLang="en-US" sz="2000" dirty="0" smtClean="0"/>
              <a:t>There is an emphasis on reading strategies and how texts fit into a genre.</a:t>
            </a:r>
          </a:p>
          <a:p>
            <a:pPr eaLnBrk="1" hangingPunct="1">
              <a:defRPr/>
            </a:pPr>
            <a:r>
              <a:rPr lang="en-US" altLang="en-US" sz="2000" dirty="0" smtClean="0"/>
              <a:t>Studies genre and their impact on texts</a:t>
            </a:r>
          </a:p>
          <a:p>
            <a:pPr eaLnBrk="1" hangingPunct="1">
              <a:defRPr/>
            </a:pPr>
            <a:r>
              <a:rPr lang="en-US" altLang="en-US" sz="2000" dirty="0" smtClean="0"/>
              <a:t>Novels can include </a:t>
            </a:r>
            <a:r>
              <a:rPr lang="en-US" altLang="en-US" sz="2000" i="1" dirty="0" smtClean="0"/>
              <a:t>Kindred, Cat’s Cradle, The Hobbit, Murder on the Orient Express </a:t>
            </a:r>
            <a:r>
              <a:rPr lang="en-US" altLang="en-US" sz="2000" dirty="0" smtClean="0"/>
              <a:t>and various short stories are read.</a:t>
            </a:r>
          </a:p>
          <a:p>
            <a:pPr indent="-182880" eaLnBrk="1" fontAlgn="auto" hangingPunct="1">
              <a:lnSpc>
                <a:spcPct val="80000"/>
              </a:lnSpc>
              <a:buClr>
                <a:schemeClr val="accent6">
                  <a:lumMod val="75000"/>
                </a:schemeClr>
              </a:buClr>
              <a:defRPr/>
            </a:pPr>
            <a:endParaRPr lang="en-US" altLang="en-US" sz="1200" dirty="0" smtClean="0">
              <a:solidFill>
                <a:schemeClr val="tx1">
                  <a:lumMod val="75000"/>
                  <a:lumOff val="25000"/>
                </a:schemeClr>
              </a:solidFill>
            </a:endParaRPr>
          </a:p>
        </p:txBody>
      </p:sp>
    </p:spTree>
    <p:extLst>
      <p:ext uri="{BB962C8B-B14F-4D97-AF65-F5344CB8AC3E}">
        <p14:creationId xmlns:p14="http://schemas.microsoft.com/office/powerpoint/2010/main" val="2316045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793289" y="5791200"/>
            <a:ext cx="7122111" cy="838200"/>
          </a:xfrm>
        </p:spPr>
        <p:txBody>
          <a:bodyPr/>
          <a:lstStyle/>
          <a:p>
            <a:pPr marL="320040" indent="-320040" eaLnBrk="1" fontAlgn="auto" hangingPunct="1">
              <a:spcAft>
                <a:spcPts val="0"/>
              </a:spcAft>
              <a:buClr>
                <a:schemeClr val="accent6">
                  <a:lumMod val="75000"/>
                </a:schemeClr>
              </a:buClr>
              <a:defRPr/>
            </a:pPr>
            <a:r>
              <a:rPr lang="en-US" dirty="0" smtClean="0"/>
              <a:t>Mythology</a:t>
            </a:r>
          </a:p>
        </p:txBody>
      </p:sp>
      <p:sp>
        <p:nvSpPr>
          <p:cNvPr id="64515" name="Rectangle 3"/>
          <p:cNvSpPr>
            <a:spLocks noGrp="1" noChangeArrowheads="1"/>
          </p:cNvSpPr>
          <p:nvPr>
            <p:ph sz="quarter" idx="13"/>
          </p:nvPr>
        </p:nvSpPr>
        <p:spPr>
          <a:xfrm>
            <a:off x="304800" y="228600"/>
            <a:ext cx="8534400" cy="5638800"/>
          </a:xfrm>
        </p:spPr>
        <p:txBody>
          <a:bodyPr rtlCol="0">
            <a:normAutofit/>
          </a:bodyPr>
          <a:lstStyle/>
          <a:p>
            <a:pPr indent="-182880" eaLnBrk="1" fontAlgn="auto" hangingPunct="1">
              <a:lnSpc>
                <a:spcPct val="90000"/>
              </a:lnSpc>
              <a:buClr>
                <a:schemeClr val="accent6">
                  <a:lumMod val="75000"/>
                </a:schemeClr>
              </a:buClr>
              <a:defRPr/>
            </a:pPr>
            <a:r>
              <a:rPr lang="en-US" sz="2800" dirty="0" smtClean="0">
                <a:solidFill>
                  <a:schemeClr val="tx1">
                    <a:lumMod val="75000"/>
                    <a:lumOff val="25000"/>
                  </a:schemeClr>
                </a:solidFill>
              </a:rPr>
              <a:t>Students read many myths ranging from classic to contemporary mythologies.  </a:t>
            </a:r>
          </a:p>
          <a:p>
            <a:pPr indent="-182880" eaLnBrk="1" fontAlgn="auto" hangingPunct="1">
              <a:lnSpc>
                <a:spcPct val="90000"/>
              </a:lnSpc>
              <a:buClr>
                <a:schemeClr val="accent6">
                  <a:lumMod val="75000"/>
                </a:schemeClr>
              </a:buClr>
              <a:defRPr/>
            </a:pPr>
            <a:r>
              <a:rPr lang="en-US" sz="2800" dirty="0" smtClean="0">
                <a:solidFill>
                  <a:schemeClr val="tx1">
                    <a:lumMod val="75000"/>
                    <a:lumOff val="25000"/>
                  </a:schemeClr>
                </a:solidFill>
              </a:rPr>
              <a:t>Students will touch on Greek, Roman, Egyptian and other ancient mythologies as well more contemporary myths, such as, </a:t>
            </a:r>
            <a:r>
              <a:rPr lang="en-US" sz="2800" i="1" dirty="0" smtClean="0">
                <a:solidFill>
                  <a:schemeClr val="tx1">
                    <a:lumMod val="75000"/>
                    <a:lumOff val="25000"/>
                  </a:schemeClr>
                </a:solidFill>
              </a:rPr>
              <a:t>Frankenstein, </a:t>
            </a:r>
            <a:r>
              <a:rPr lang="en-US" sz="2800" dirty="0" smtClean="0">
                <a:solidFill>
                  <a:schemeClr val="tx1">
                    <a:lumMod val="75000"/>
                    <a:lumOff val="25000"/>
                  </a:schemeClr>
                </a:solidFill>
              </a:rPr>
              <a:t>the Loch Ness Monster, ghosts, folk lore, and fairy tales.</a:t>
            </a:r>
          </a:p>
          <a:p>
            <a:pPr eaLnBrk="1" hangingPunct="1"/>
            <a:r>
              <a:rPr lang="en-US" altLang="en-US" sz="2800" dirty="0"/>
              <a:t>Students who succeed in this class are ones who engage in class discussions, and who keep up with the reading, homework, papers, and projects.  </a:t>
            </a:r>
          </a:p>
          <a:p>
            <a:pPr eaLnBrk="1" hangingPunct="1"/>
            <a:r>
              <a:rPr lang="en-US" altLang="en-US" sz="2800" dirty="0"/>
              <a:t>In addition to the steady and frequent workload, students are asked to study for tests and quizzes. </a:t>
            </a:r>
            <a:r>
              <a:rPr lang="en-US" sz="2800" dirty="0" smtClean="0">
                <a:solidFill>
                  <a:schemeClr val="tx1">
                    <a:lumMod val="75000"/>
                    <a:lumOff val="25000"/>
                  </a:schemeClr>
                </a:solidFill>
              </a:rPr>
              <a:t>  </a:t>
            </a:r>
          </a:p>
        </p:txBody>
      </p:sp>
    </p:spTree>
    <p:extLst>
      <p:ext uri="{BB962C8B-B14F-4D97-AF65-F5344CB8AC3E}">
        <p14:creationId xmlns:p14="http://schemas.microsoft.com/office/powerpoint/2010/main" val="3944477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793289" y="5715000"/>
            <a:ext cx="6969711" cy="914400"/>
          </a:xfrm>
        </p:spPr>
        <p:txBody>
          <a:bodyPr/>
          <a:lstStyle/>
          <a:p>
            <a:pPr marL="320040" indent="-320040" eaLnBrk="1" fontAlgn="auto" hangingPunct="1">
              <a:spcAft>
                <a:spcPts val="0"/>
              </a:spcAft>
              <a:buClr>
                <a:schemeClr val="accent6">
                  <a:lumMod val="75000"/>
                </a:schemeClr>
              </a:buClr>
              <a:defRPr/>
            </a:pPr>
            <a:r>
              <a:rPr lang="en-US" dirty="0" smtClean="0"/>
              <a:t>Poetry</a:t>
            </a:r>
          </a:p>
        </p:txBody>
      </p:sp>
      <p:sp>
        <p:nvSpPr>
          <p:cNvPr id="45059" name="Rectangle 3"/>
          <p:cNvSpPr>
            <a:spLocks noGrp="1" noChangeArrowheads="1"/>
          </p:cNvSpPr>
          <p:nvPr>
            <p:ph sz="quarter" idx="13"/>
          </p:nvPr>
        </p:nvSpPr>
        <p:spPr>
          <a:xfrm>
            <a:off x="304800" y="304800"/>
            <a:ext cx="8305800" cy="5867400"/>
          </a:xfrm>
        </p:spPr>
        <p:txBody>
          <a:bodyPr/>
          <a:lstStyle/>
          <a:p>
            <a:pPr eaLnBrk="1" hangingPunct="1">
              <a:lnSpc>
                <a:spcPct val="90000"/>
              </a:lnSpc>
            </a:pPr>
            <a:r>
              <a:rPr lang="en-US" altLang="en-US" dirty="0" smtClean="0"/>
              <a:t>This course gives students the opportunity to explore the genre of poetry through both reading and writing in a way that is personally meaningful. </a:t>
            </a:r>
          </a:p>
          <a:p>
            <a:pPr eaLnBrk="1" hangingPunct="1">
              <a:lnSpc>
                <a:spcPct val="90000"/>
              </a:lnSpc>
            </a:pPr>
            <a:r>
              <a:rPr lang="en-US" altLang="en-US" dirty="0" smtClean="0"/>
              <a:t>Students are introduced to traditional forms and contemporary innovations in poetry with texts from around the world. </a:t>
            </a:r>
          </a:p>
          <a:p>
            <a:pPr eaLnBrk="1" hangingPunct="1"/>
            <a:r>
              <a:rPr lang="en-US" altLang="en-US" dirty="0" smtClean="0"/>
              <a:t>The structure of the course is partially a workshop in which students develop their own voice and authentic style through individual, group and electronic conferencing and revision and self-directed reading of various authors. </a:t>
            </a:r>
          </a:p>
          <a:p>
            <a:pPr eaLnBrk="1" hangingPunct="1"/>
            <a:r>
              <a:rPr lang="en-US" altLang="en-US" dirty="0" smtClean="0"/>
              <a:t>Students can also expect to use the book </a:t>
            </a:r>
            <a:r>
              <a:rPr lang="en-US" altLang="en-US" u="sng" dirty="0" smtClean="0"/>
              <a:t>Literature Craft &amp; Voice </a:t>
            </a:r>
            <a:r>
              <a:rPr lang="en-US" altLang="en-US" dirty="0" smtClean="0"/>
              <a:t>(Volume 2: Poetry) to help them gain an understanding of critically reading and writing about poetry.  Students should expect to not only write poems, but to write poetry analysis in essay form as well as study authors and take quizzes and tests on terms.</a:t>
            </a:r>
          </a:p>
          <a:p>
            <a:pPr eaLnBrk="1" hangingPunct="1">
              <a:lnSpc>
                <a:spcPct val="90000"/>
              </a:lnSpc>
            </a:pPr>
            <a:endParaRPr lang="en-US" altLang="en-US" dirty="0" smtClean="0"/>
          </a:p>
        </p:txBody>
      </p:sp>
    </p:spTree>
    <p:extLst>
      <p:ext uri="{BB962C8B-B14F-4D97-AF65-F5344CB8AC3E}">
        <p14:creationId xmlns:p14="http://schemas.microsoft.com/office/powerpoint/2010/main" val="1123775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sz="quarter" idx="13"/>
          </p:nvPr>
        </p:nvSpPr>
        <p:spPr>
          <a:xfrm>
            <a:off x="304800" y="304800"/>
            <a:ext cx="8534400" cy="5105400"/>
          </a:xfrm>
        </p:spPr>
        <p:txBody>
          <a:bodyPr/>
          <a:lstStyle/>
          <a:p>
            <a:pPr eaLnBrk="1" hangingPunct="1"/>
            <a:r>
              <a:rPr lang="en-US" altLang="en-US" sz="3000" dirty="0" smtClean="0"/>
              <a:t>In this college-bound elective, students consider the Shakespearean drama in relation to the Elizabethan age and its theater.</a:t>
            </a:r>
          </a:p>
          <a:p>
            <a:pPr eaLnBrk="1" hangingPunct="1"/>
            <a:r>
              <a:rPr lang="en-US" altLang="en-US" sz="3000" dirty="0" smtClean="0"/>
              <a:t>Students study selections from the author's comedies and  tragedies.</a:t>
            </a:r>
          </a:p>
          <a:p>
            <a:pPr eaLnBrk="1" hangingPunct="1"/>
            <a:r>
              <a:rPr lang="en-US" sz="3000" dirty="0">
                <a:solidFill>
                  <a:schemeClr val="tx1">
                    <a:lumMod val="75000"/>
                    <a:lumOff val="25000"/>
                  </a:schemeClr>
                </a:solidFill>
              </a:rPr>
              <a:t>The focus of this class will be on enriching the experience of reading Shakespeare through classroom discussions, lectures, and the viewing of performances.</a:t>
            </a:r>
          </a:p>
          <a:p>
            <a:pPr eaLnBrk="1" hangingPunct="1"/>
            <a:endParaRPr lang="en-US" altLang="en-US" sz="3000" dirty="0" smtClean="0"/>
          </a:p>
        </p:txBody>
      </p:sp>
      <p:sp>
        <p:nvSpPr>
          <p:cNvPr id="6" name="Rectangle 2"/>
          <p:cNvSpPr>
            <a:spLocks noGrp="1" noChangeArrowheads="1"/>
          </p:cNvSpPr>
          <p:nvPr>
            <p:ph type="title"/>
          </p:nvPr>
        </p:nvSpPr>
        <p:spPr>
          <a:xfrm>
            <a:off x="1793875" y="5105400"/>
            <a:ext cx="7121525" cy="1523999"/>
          </a:xfrm>
        </p:spPr>
        <p:txBody>
          <a:bodyPr/>
          <a:lstStyle/>
          <a:p>
            <a:pPr marL="320040" indent="-320040" eaLnBrk="1" fontAlgn="auto" hangingPunct="1">
              <a:spcAft>
                <a:spcPts val="0"/>
              </a:spcAft>
              <a:buClr>
                <a:schemeClr val="accent6">
                  <a:lumMod val="75000"/>
                </a:schemeClr>
              </a:buClr>
              <a:defRPr/>
            </a:pPr>
            <a:r>
              <a:rPr lang="en-US" dirty="0" smtClean="0"/>
              <a:t>Shakespeare</a:t>
            </a:r>
            <a:br>
              <a:rPr lang="en-US" dirty="0" smtClean="0"/>
            </a:br>
            <a:r>
              <a:rPr lang="en-US" dirty="0" smtClean="0"/>
              <a:t>Teacher: Mr. Kowal</a:t>
            </a:r>
          </a:p>
        </p:txBody>
      </p:sp>
    </p:spTree>
    <p:extLst>
      <p:ext uri="{BB962C8B-B14F-4D97-AF65-F5344CB8AC3E}">
        <p14:creationId xmlns:p14="http://schemas.microsoft.com/office/powerpoint/2010/main" val="672219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Ninth Grade Options</a:t>
            </a:r>
            <a:endParaRPr lang="en-US" dirty="0"/>
          </a:p>
        </p:txBody>
      </p:sp>
      <p:sp>
        <p:nvSpPr>
          <p:cNvPr id="5" name="Content Placeholder 4"/>
          <p:cNvSpPr>
            <a:spLocks noGrp="1"/>
          </p:cNvSpPr>
          <p:nvPr>
            <p:ph sz="quarter" idx="13"/>
          </p:nvPr>
        </p:nvSpPr>
        <p:spPr/>
        <p:txBody>
          <a:bodyPr/>
          <a:lstStyle/>
          <a:p>
            <a:r>
              <a:rPr lang="en-US" dirty="0" smtClean="0"/>
              <a:t>LA9 or LA9 Honors</a:t>
            </a:r>
          </a:p>
          <a:p>
            <a:r>
              <a:rPr lang="en-US" dirty="0" smtClean="0"/>
              <a:t>Additional </a:t>
            </a:r>
            <a:r>
              <a:rPr lang="en-US" b="1" dirty="0" smtClean="0"/>
              <a:t>Elective</a:t>
            </a:r>
            <a:r>
              <a:rPr lang="en-US" dirty="0" smtClean="0"/>
              <a:t> Options:</a:t>
            </a:r>
          </a:p>
          <a:p>
            <a:pPr lvl="1"/>
            <a:r>
              <a:rPr lang="en-US" dirty="0" smtClean="0"/>
              <a:t>Creative Writing</a:t>
            </a:r>
          </a:p>
          <a:p>
            <a:pPr lvl="1"/>
            <a:r>
              <a:rPr lang="en-US" dirty="0" smtClean="0"/>
              <a:t>Debate/Forensics</a:t>
            </a:r>
          </a:p>
          <a:p>
            <a:pPr lvl="1"/>
            <a:r>
              <a:rPr lang="en-US" dirty="0" smtClean="0"/>
              <a:t>Multimedia Communications</a:t>
            </a:r>
          </a:p>
          <a:p>
            <a:pPr lvl="1"/>
            <a:r>
              <a:rPr lang="en-US" dirty="0" smtClean="0"/>
              <a:t>Oral Communications</a:t>
            </a:r>
          </a:p>
          <a:p>
            <a:pPr lvl="1"/>
            <a:r>
              <a:rPr lang="en-US" dirty="0" smtClean="0"/>
              <a:t>Theater 1</a:t>
            </a:r>
          </a:p>
        </p:txBody>
      </p:sp>
    </p:spTree>
    <p:extLst>
      <p:ext uri="{BB962C8B-B14F-4D97-AF65-F5344CB8AC3E}">
        <p14:creationId xmlns:p14="http://schemas.microsoft.com/office/powerpoint/2010/main" val="4274954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4953000"/>
            <a:ext cx="8686799" cy="1752600"/>
          </a:xfrm>
        </p:spPr>
        <p:txBody>
          <a:bodyPr/>
          <a:lstStyle/>
          <a:p>
            <a:pPr marL="320040" indent="-320040" eaLnBrk="1" fontAlgn="auto" hangingPunct="1">
              <a:spcAft>
                <a:spcPts val="0"/>
              </a:spcAft>
              <a:buClr>
                <a:schemeClr val="accent6">
                  <a:lumMod val="75000"/>
                </a:schemeClr>
              </a:buClr>
              <a:defRPr/>
            </a:pPr>
            <a:r>
              <a:rPr lang="en-US" dirty="0" smtClean="0"/>
              <a:t>20</a:t>
            </a:r>
            <a:r>
              <a:rPr lang="en-US" baseline="30000" dirty="0" smtClean="0"/>
              <a:t>th</a:t>
            </a:r>
            <a:r>
              <a:rPr lang="en-US" dirty="0" smtClean="0"/>
              <a:t> Century Literature</a:t>
            </a:r>
            <a:br>
              <a:rPr lang="en-US" dirty="0" smtClean="0"/>
            </a:br>
            <a:endParaRPr lang="en-US" dirty="0" smtClean="0"/>
          </a:p>
        </p:txBody>
      </p:sp>
      <p:sp>
        <p:nvSpPr>
          <p:cNvPr id="21507" name="Rectangle 3"/>
          <p:cNvSpPr>
            <a:spLocks noGrp="1" noChangeArrowheads="1"/>
          </p:cNvSpPr>
          <p:nvPr>
            <p:ph sz="quarter" idx="13"/>
          </p:nvPr>
        </p:nvSpPr>
        <p:spPr>
          <a:xfrm>
            <a:off x="228600" y="304800"/>
            <a:ext cx="8610600" cy="4953000"/>
          </a:xfrm>
        </p:spPr>
        <p:txBody>
          <a:bodyPr rtlCol="0">
            <a:normAutofit/>
          </a:bodyPr>
          <a:lstStyle/>
          <a:p>
            <a:pPr indent="-182880" eaLnBrk="1" fontAlgn="auto" hangingPunct="1">
              <a:buClr>
                <a:schemeClr val="accent6">
                  <a:lumMod val="75000"/>
                </a:schemeClr>
              </a:buClr>
              <a:defRPr/>
            </a:pPr>
            <a:r>
              <a:rPr lang="en-US" sz="2800" dirty="0" smtClean="0">
                <a:solidFill>
                  <a:schemeClr val="tx1">
                    <a:lumMod val="75000"/>
                    <a:lumOff val="25000"/>
                  </a:schemeClr>
                </a:solidFill>
              </a:rPr>
              <a:t> </a:t>
            </a:r>
            <a:r>
              <a:rPr lang="en-US" sz="2800" dirty="0" smtClean="0">
                <a:solidFill>
                  <a:schemeClr val="tx2"/>
                </a:solidFill>
              </a:rPr>
              <a:t>This discussion-based elective is for juniors and seniors who like to read, write, and talk about classical literature of the last century. Sitting quietly in your seat won’t do! </a:t>
            </a:r>
          </a:p>
          <a:p>
            <a:pPr indent="-182880" eaLnBrk="1" fontAlgn="auto" hangingPunct="1">
              <a:buClr>
                <a:schemeClr val="accent6">
                  <a:lumMod val="75000"/>
                </a:schemeClr>
              </a:buClr>
              <a:defRPr/>
            </a:pPr>
            <a:r>
              <a:rPr lang="en-US" sz="2800" dirty="0" smtClean="0">
                <a:solidFill>
                  <a:schemeClr val="tx2"/>
                </a:solidFill>
              </a:rPr>
              <a:t>Students read at least four novels including </a:t>
            </a:r>
            <a:r>
              <a:rPr lang="en-US" sz="2800" i="1" dirty="0" smtClean="0">
                <a:solidFill>
                  <a:schemeClr val="tx2"/>
                </a:solidFill>
              </a:rPr>
              <a:t>Siddhartha, The Great Gatsby, The Chosen, </a:t>
            </a:r>
            <a:r>
              <a:rPr lang="en-US" sz="2800" dirty="0" smtClean="0">
                <a:solidFill>
                  <a:schemeClr val="tx2"/>
                </a:solidFill>
              </a:rPr>
              <a:t>and </a:t>
            </a:r>
            <a:r>
              <a:rPr lang="en-US" sz="2800" i="1" dirty="0" smtClean="0">
                <a:solidFill>
                  <a:schemeClr val="tx2"/>
                </a:solidFill>
              </a:rPr>
              <a:t>The Stranger.  </a:t>
            </a:r>
          </a:p>
          <a:p>
            <a:pPr indent="-182880" eaLnBrk="1" fontAlgn="auto" hangingPunct="1">
              <a:buClr>
                <a:schemeClr val="accent6">
                  <a:lumMod val="75000"/>
                </a:schemeClr>
              </a:buClr>
              <a:defRPr/>
            </a:pPr>
            <a:r>
              <a:rPr lang="en-US" altLang="en-US" sz="2800" dirty="0" smtClean="0">
                <a:solidFill>
                  <a:schemeClr val="tx2"/>
                </a:solidFill>
              </a:rPr>
              <a:t>Participation</a:t>
            </a:r>
            <a:r>
              <a:rPr lang="en-US" altLang="en-US" sz="2800" dirty="0">
                <a:solidFill>
                  <a:schemeClr val="tx2"/>
                </a:solidFill>
              </a:rPr>
              <a:t>, journals, and tests/projects  are </a:t>
            </a:r>
            <a:r>
              <a:rPr lang="en-US" altLang="en-US" sz="2800" dirty="0" smtClean="0">
                <a:solidFill>
                  <a:schemeClr val="tx2"/>
                </a:solidFill>
              </a:rPr>
              <a:t>part of the course.  Creative </a:t>
            </a:r>
            <a:r>
              <a:rPr lang="en-US" altLang="en-US" sz="2800" dirty="0">
                <a:solidFill>
                  <a:schemeClr val="tx2"/>
                </a:solidFill>
              </a:rPr>
              <a:t>expression is strongly encouraged. </a:t>
            </a:r>
          </a:p>
          <a:p>
            <a:pPr marL="45720" indent="0" eaLnBrk="1" fontAlgn="auto" hangingPunct="1">
              <a:buClr>
                <a:schemeClr val="accent6">
                  <a:lumMod val="75000"/>
                </a:schemeClr>
              </a:buClr>
              <a:buNone/>
              <a:defRPr/>
            </a:pPr>
            <a:endParaRPr lang="en-US" sz="2800" dirty="0" smtClean="0">
              <a:solidFill>
                <a:schemeClr val="tx1">
                  <a:lumMod val="75000"/>
                  <a:lumOff val="25000"/>
                </a:schemeClr>
              </a:solidFill>
            </a:endParaRPr>
          </a:p>
        </p:txBody>
      </p:sp>
    </p:spTree>
    <p:extLst>
      <p:ext uri="{BB962C8B-B14F-4D97-AF65-F5344CB8AC3E}">
        <p14:creationId xmlns:p14="http://schemas.microsoft.com/office/powerpoint/2010/main" val="37174635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1693394"/>
            <a:ext cx="3346704" cy="639762"/>
          </a:xfrm>
        </p:spPr>
        <p:txBody>
          <a:bodyPr/>
          <a:lstStyle/>
          <a:p>
            <a:r>
              <a:rPr lang="en-US" dirty="0" smtClean="0"/>
              <a:t>Literature Electives</a:t>
            </a:r>
            <a:endParaRPr lang="en-US" dirty="0"/>
          </a:p>
        </p:txBody>
      </p:sp>
      <p:sp>
        <p:nvSpPr>
          <p:cNvPr id="5" name="Content Placeholder 4"/>
          <p:cNvSpPr>
            <a:spLocks noGrp="1"/>
          </p:cNvSpPr>
          <p:nvPr>
            <p:ph sz="half" idx="2"/>
          </p:nvPr>
        </p:nvSpPr>
        <p:spPr>
          <a:xfrm>
            <a:off x="1156447" y="2362201"/>
            <a:ext cx="3339353" cy="3505200"/>
          </a:xfrm>
        </p:spPr>
        <p:txBody>
          <a:bodyPr>
            <a:normAutofit fontScale="92500" lnSpcReduction="10000"/>
          </a:bodyPr>
          <a:lstStyle/>
          <a:p>
            <a:r>
              <a:rPr lang="en-US" dirty="0" smtClean="0"/>
              <a:t>British Literature</a:t>
            </a:r>
          </a:p>
          <a:p>
            <a:r>
              <a:rPr lang="en-US" dirty="0" smtClean="0"/>
              <a:t>Exploring Literature (meant for struggling readers)</a:t>
            </a:r>
          </a:p>
          <a:p>
            <a:r>
              <a:rPr lang="en-US" dirty="0"/>
              <a:t>Introduction to Film/ Screenwriting</a:t>
            </a:r>
          </a:p>
          <a:p>
            <a:r>
              <a:rPr lang="en-US" dirty="0" smtClean="0"/>
              <a:t>Literature of the Strange and Mysterious</a:t>
            </a:r>
          </a:p>
          <a:p>
            <a:r>
              <a:rPr lang="en-US" dirty="0" smtClean="0"/>
              <a:t>Mythology</a:t>
            </a:r>
          </a:p>
          <a:p>
            <a:r>
              <a:rPr lang="en-US" dirty="0" smtClean="0"/>
              <a:t>Poetry</a:t>
            </a:r>
          </a:p>
          <a:p>
            <a:r>
              <a:rPr lang="en-US" dirty="0" smtClean="0"/>
              <a:t>Shakespeare</a:t>
            </a:r>
          </a:p>
          <a:p>
            <a:r>
              <a:rPr lang="en-US" dirty="0" smtClean="0"/>
              <a:t>20</a:t>
            </a:r>
            <a:r>
              <a:rPr lang="en-US" baseline="30000" dirty="0" smtClean="0"/>
              <a:t>th</a:t>
            </a:r>
            <a:r>
              <a:rPr lang="en-US" dirty="0" smtClean="0"/>
              <a:t> Century Literature</a:t>
            </a:r>
          </a:p>
        </p:txBody>
      </p:sp>
      <p:sp>
        <p:nvSpPr>
          <p:cNvPr id="6" name="Text Placeholder 5"/>
          <p:cNvSpPr>
            <a:spLocks noGrp="1"/>
          </p:cNvSpPr>
          <p:nvPr>
            <p:ph type="body" sz="quarter" idx="3"/>
          </p:nvPr>
        </p:nvSpPr>
        <p:spPr>
          <a:xfrm>
            <a:off x="4647302" y="1693394"/>
            <a:ext cx="3346704" cy="639762"/>
          </a:xfrm>
        </p:spPr>
        <p:txBody>
          <a:bodyPr/>
          <a:lstStyle/>
          <a:p>
            <a:r>
              <a:rPr lang="en-US" dirty="0" smtClean="0"/>
              <a:t>Additional Electives</a:t>
            </a:r>
            <a:endParaRPr lang="en-US" dirty="0"/>
          </a:p>
        </p:txBody>
      </p:sp>
      <p:sp>
        <p:nvSpPr>
          <p:cNvPr id="7" name="Content Placeholder 6"/>
          <p:cNvSpPr>
            <a:spLocks noGrp="1"/>
          </p:cNvSpPr>
          <p:nvPr>
            <p:ph sz="quarter" idx="4"/>
          </p:nvPr>
        </p:nvSpPr>
        <p:spPr>
          <a:xfrm>
            <a:off x="4645024" y="2360905"/>
            <a:ext cx="3508375" cy="3582695"/>
          </a:xfrm>
        </p:spPr>
        <p:txBody>
          <a:bodyPr>
            <a:normAutofit/>
          </a:bodyPr>
          <a:lstStyle/>
          <a:p>
            <a:r>
              <a:rPr lang="en-US" dirty="0"/>
              <a:t>Creative Writing</a:t>
            </a:r>
          </a:p>
          <a:p>
            <a:r>
              <a:rPr lang="en-US" dirty="0" smtClean="0"/>
              <a:t>Debate</a:t>
            </a:r>
          </a:p>
          <a:p>
            <a:r>
              <a:rPr lang="en-US" dirty="0" smtClean="0"/>
              <a:t>Multimedia or Advanced Multimedia Communications</a:t>
            </a:r>
            <a:endParaRPr lang="en-US" dirty="0"/>
          </a:p>
          <a:p>
            <a:r>
              <a:rPr lang="en-US" dirty="0"/>
              <a:t>Oral Communications</a:t>
            </a:r>
          </a:p>
          <a:p>
            <a:r>
              <a:rPr lang="en-US" dirty="0"/>
              <a:t>Theater </a:t>
            </a:r>
            <a:r>
              <a:rPr lang="en-US" dirty="0" smtClean="0"/>
              <a:t>1, Theater 2 (for second-year Theater students) or Stagecraft (for third-year Theater students)</a:t>
            </a:r>
            <a:endParaRPr lang="en-US" dirty="0"/>
          </a:p>
          <a:p>
            <a:endParaRPr lang="en-US" dirty="0"/>
          </a:p>
        </p:txBody>
      </p:sp>
      <p:sp>
        <p:nvSpPr>
          <p:cNvPr id="4" name="Title 3"/>
          <p:cNvSpPr>
            <a:spLocks noGrp="1"/>
          </p:cNvSpPr>
          <p:nvPr>
            <p:ph type="title"/>
          </p:nvPr>
        </p:nvSpPr>
        <p:spPr>
          <a:xfrm>
            <a:off x="1793875" y="5715000"/>
            <a:ext cx="7045325" cy="914399"/>
          </a:xfrm>
        </p:spPr>
        <p:txBody>
          <a:bodyPr/>
          <a:lstStyle/>
          <a:p>
            <a:r>
              <a:rPr lang="en-US" dirty="0" smtClean="0"/>
              <a:t>Twelfth Grade Options</a:t>
            </a:r>
            <a:endParaRPr lang="en-US" dirty="0"/>
          </a:p>
        </p:txBody>
      </p:sp>
      <p:sp>
        <p:nvSpPr>
          <p:cNvPr id="8" name="Rectangle 7"/>
          <p:cNvSpPr/>
          <p:nvPr/>
        </p:nvSpPr>
        <p:spPr>
          <a:xfrm>
            <a:off x="381000" y="228600"/>
            <a:ext cx="8458200" cy="1754326"/>
          </a:xfrm>
          <a:prstGeom prst="rect">
            <a:avLst/>
          </a:prstGeom>
        </p:spPr>
        <p:txBody>
          <a:bodyPr wrap="square">
            <a:spAutoFit/>
          </a:bodyPr>
          <a:lstStyle/>
          <a:p>
            <a:r>
              <a:rPr lang="en-US" dirty="0" smtClean="0"/>
              <a:t>AP Language (yearlong), AP Literature (yearlong), Composition and Literature (semester), or Composition and Language (semester)</a:t>
            </a:r>
          </a:p>
          <a:p>
            <a:pPr lvl="1"/>
            <a:r>
              <a:rPr lang="en-US" dirty="0" smtClean="0"/>
              <a:t>Note: If you take AP Language or AP Literature, you do not need to select an additional literature elective; if you select either of the Composition courses, you will need to rank your top three literature elective choices.</a:t>
            </a:r>
          </a:p>
        </p:txBody>
      </p:sp>
    </p:spTree>
    <p:extLst>
      <p:ext uri="{BB962C8B-B14F-4D97-AF65-F5344CB8AC3E}">
        <p14:creationId xmlns:p14="http://schemas.microsoft.com/office/powerpoint/2010/main" val="2298974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1" y="5105400"/>
            <a:ext cx="8534400" cy="1524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20040" indent="-320040" eaLnBrk="1" fontAlgn="auto" hangingPunct="1">
              <a:spcAft>
                <a:spcPts val="0"/>
              </a:spcAft>
              <a:buClr>
                <a:schemeClr val="accent6">
                  <a:lumMod val="75000"/>
                </a:schemeClr>
              </a:buClr>
              <a:defRPr/>
            </a:pPr>
            <a:r>
              <a:rPr lang="en-US" altLang="en-US" sz="4400" dirty="0" smtClean="0">
                <a:effectLst/>
              </a:rPr>
              <a:t>AP Literature and Composition</a:t>
            </a:r>
            <a:br>
              <a:rPr lang="en-US" altLang="en-US" sz="4400" dirty="0" smtClean="0">
                <a:effectLst/>
              </a:rPr>
            </a:br>
            <a:r>
              <a:rPr lang="en-US" altLang="en-US" sz="4400" dirty="0" smtClean="0">
                <a:effectLst/>
              </a:rPr>
              <a:t>Teacher: Mr. Gollon</a:t>
            </a:r>
          </a:p>
        </p:txBody>
      </p:sp>
      <p:sp>
        <p:nvSpPr>
          <p:cNvPr id="78851" name="Rectangle 3"/>
          <p:cNvSpPr>
            <a:spLocks noGrp="1" noChangeArrowheads="1"/>
          </p:cNvSpPr>
          <p:nvPr>
            <p:ph sz="quarter" idx="13"/>
          </p:nvPr>
        </p:nvSpPr>
        <p:spPr>
          <a:xfrm>
            <a:off x="304800" y="304800"/>
            <a:ext cx="8382000" cy="5029200"/>
          </a:xfrm>
          <a:extLst/>
        </p:spPr>
        <p:txBody>
          <a:bodyPr rtlCol="0">
            <a:normAutofit fontScale="85000" lnSpcReduction="10000"/>
          </a:bodyPr>
          <a:lstStyle/>
          <a:p>
            <a:pPr indent="-182880" eaLnBrk="1" fontAlgn="auto" hangingPunct="1">
              <a:lnSpc>
                <a:spcPct val="90000"/>
              </a:lnSpc>
              <a:buClr>
                <a:schemeClr val="accent6">
                  <a:lumMod val="75000"/>
                </a:schemeClr>
              </a:buClr>
              <a:defRPr/>
            </a:pPr>
            <a:r>
              <a:rPr lang="en-US" sz="2400" dirty="0" smtClean="0">
                <a:solidFill>
                  <a:schemeClr val="tx1">
                    <a:lumMod val="75000"/>
                    <a:lumOff val="25000"/>
                  </a:schemeClr>
                </a:solidFill>
              </a:rPr>
              <a:t>Prerequisites: AP Language (highly recommended) or your Applications Teacher’s signature on your scheduling card.</a:t>
            </a:r>
          </a:p>
          <a:p>
            <a:pPr indent="-182880" eaLnBrk="1" fontAlgn="auto" hangingPunct="1">
              <a:lnSpc>
                <a:spcPct val="90000"/>
              </a:lnSpc>
              <a:buClr>
                <a:schemeClr val="accent6">
                  <a:lumMod val="75000"/>
                </a:schemeClr>
              </a:buClr>
              <a:defRPr/>
            </a:pPr>
            <a:r>
              <a:rPr lang="en-US" sz="2400" dirty="0" smtClean="0">
                <a:solidFill>
                  <a:schemeClr val="tx1">
                    <a:lumMod val="75000"/>
                    <a:lumOff val="25000"/>
                  </a:schemeClr>
                </a:solidFill>
              </a:rPr>
              <a:t>The </a:t>
            </a:r>
            <a:r>
              <a:rPr lang="en-US" sz="2400" dirty="0">
                <a:solidFill>
                  <a:schemeClr val="tx1">
                    <a:lumMod val="75000"/>
                    <a:lumOff val="25000"/>
                  </a:schemeClr>
                </a:solidFill>
              </a:rPr>
              <a:t>AP course, which could count as a college credit, is a yearlong class open to HIGHLY motivated  </a:t>
            </a:r>
            <a:r>
              <a:rPr lang="en-US" sz="2400" dirty="0" smtClean="0">
                <a:solidFill>
                  <a:schemeClr val="tx1">
                    <a:lumMod val="75000"/>
                    <a:lumOff val="25000"/>
                  </a:schemeClr>
                </a:solidFill>
              </a:rPr>
              <a:t>12</a:t>
            </a:r>
            <a:r>
              <a:rPr lang="en-US" sz="2400" baseline="30000" dirty="0" smtClean="0">
                <a:solidFill>
                  <a:schemeClr val="tx1">
                    <a:lumMod val="75000"/>
                    <a:lumOff val="25000"/>
                  </a:schemeClr>
                </a:solidFill>
              </a:rPr>
              <a:t>th</a:t>
            </a:r>
            <a:r>
              <a:rPr lang="en-US" sz="2400" dirty="0" smtClean="0">
                <a:solidFill>
                  <a:schemeClr val="tx1">
                    <a:lumMod val="75000"/>
                    <a:lumOff val="25000"/>
                  </a:schemeClr>
                </a:solidFill>
              </a:rPr>
              <a:t> </a:t>
            </a:r>
            <a:r>
              <a:rPr lang="en-US" sz="2400" dirty="0">
                <a:solidFill>
                  <a:schemeClr val="tx1">
                    <a:lumMod val="75000"/>
                    <a:lumOff val="25000"/>
                  </a:schemeClr>
                </a:solidFill>
              </a:rPr>
              <a:t>grade </a:t>
            </a:r>
            <a:r>
              <a:rPr lang="en-US" sz="2400" dirty="0" smtClean="0">
                <a:solidFill>
                  <a:schemeClr val="tx1">
                    <a:lumMod val="75000"/>
                    <a:lumOff val="25000"/>
                  </a:schemeClr>
                </a:solidFill>
              </a:rPr>
              <a:t>students who LOVE to read and analyze all forms of challenging literature. </a:t>
            </a:r>
            <a:endParaRPr lang="en-US" sz="2400" dirty="0">
              <a:solidFill>
                <a:schemeClr val="tx1">
                  <a:lumMod val="75000"/>
                  <a:lumOff val="25000"/>
                </a:schemeClr>
              </a:solidFill>
            </a:endParaRPr>
          </a:p>
          <a:p>
            <a:pPr indent="-182880" eaLnBrk="1" fontAlgn="auto" hangingPunct="1">
              <a:lnSpc>
                <a:spcPct val="90000"/>
              </a:lnSpc>
              <a:buClr>
                <a:schemeClr val="accent6">
                  <a:lumMod val="75000"/>
                </a:schemeClr>
              </a:buClr>
              <a:defRPr/>
            </a:pPr>
            <a:r>
              <a:rPr lang="en-US" sz="2400" dirty="0">
                <a:solidFill>
                  <a:schemeClr val="tx1">
                    <a:lumMod val="75000"/>
                    <a:lumOff val="25000"/>
                  </a:schemeClr>
                </a:solidFill>
              </a:rPr>
              <a:t>Because this course is audited and approved by the College Board, AP Language shares the rigors and requirements of a college freshman English course.</a:t>
            </a:r>
          </a:p>
          <a:p>
            <a:pPr indent="-182880" eaLnBrk="1" fontAlgn="auto" hangingPunct="1">
              <a:lnSpc>
                <a:spcPct val="90000"/>
              </a:lnSpc>
              <a:buClr>
                <a:schemeClr val="accent6">
                  <a:lumMod val="75000"/>
                </a:schemeClr>
              </a:buClr>
              <a:defRPr/>
            </a:pPr>
            <a:r>
              <a:rPr lang="en-US" sz="2400" dirty="0">
                <a:solidFill>
                  <a:schemeClr val="tx1">
                    <a:lumMod val="75000"/>
                    <a:lumOff val="25000"/>
                  </a:schemeClr>
                </a:solidFill>
              </a:rPr>
              <a:t>Students should be prepared for frequent AP practice tests, extensive writing, and up to 1 hour of homework per night or longer amounts of time on larger projects.</a:t>
            </a:r>
          </a:p>
          <a:p>
            <a:pPr marL="228600" lvl="1" indent="-182880" eaLnBrk="1" fontAlgn="auto" hangingPunct="1">
              <a:buClr>
                <a:schemeClr val="accent6">
                  <a:lumMod val="75000"/>
                </a:schemeClr>
              </a:buClr>
              <a:defRPr/>
            </a:pPr>
            <a:r>
              <a:rPr lang="en-US" sz="2400" dirty="0" smtClean="0">
                <a:solidFill>
                  <a:schemeClr val="tx1">
                    <a:lumMod val="75000"/>
                    <a:lumOff val="25000"/>
                  </a:schemeClr>
                </a:solidFill>
              </a:rPr>
              <a:t>Summer </a:t>
            </a:r>
            <a:r>
              <a:rPr lang="en-US" sz="2400" dirty="0">
                <a:solidFill>
                  <a:schemeClr val="tx1">
                    <a:lumMod val="75000"/>
                    <a:lumOff val="25000"/>
                  </a:schemeClr>
                </a:solidFill>
              </a:rPr>
              <a:t>Work: </a:t>
            </a:r>
            <a:r>
              <a:rPr lang="en-US" sz="2400" i="1" dirty="0">
                <a:solidFill>
                  <a:schemeClr val="tx1">
                    <a:lumMod val="75000"/>
                    <a:lumOff val="25000"/>
                  </a:schemeClr>
                </a:solidFill>
              </a:rPr>
              <a:t>How to Read Literature Like a Professor, Catch 22, Crime and Punishment, The Bonesetter’s Daughter, </a:t>
            </a:r>
            <a:r>
              <a:rPr lang="en-US" sz="2400" dirty="0">
                <a:solidFill>
                  <a:schemeClr val="tx1">
                    <a:lumMod val="75000"/>
                    <a:lumOff val="25000"/>
                  </a:schemeClr>
                </a:solidFill>
              </a:rPr>
              <a:t>annotations, reader response journals, essay, 10 quotes with </a:t>
            </a:r>
            <a:r>
              <a:rPr lang="en-US" sz="2400" dirty="0" smtClean="0">
                <a:solidFill>
                  <a:schemeClr val="tx1">
                    <a:lumMod val="75000"/>
                    <a:lumOff val="25000"/>
                  </a:schemeClr>
                </a:solidFill>
              </a:rPr>
              <a:t>explanations</a:t>
            </a:r>
          </a:p>
          <a:p>
            <a:pPr marL="228600" lvl="1" indent="-182880" eaLnBrk="1" fontAlgn="auto" hangingPunct="1">
              <a:buClr>
                <a:schemeClr val="accent6">
                  <a:lumMod val="75000"/>
                </a:schemeClr>
              </a:buClr>
              <a:defRPr/>
            </a:pPr>
            <a:r>
              <a:rPr lang="en-US" sz="2400" b="1" dirty="0">
                <a:solidFill>
                  <a:schemeClr val="tx1">
                    <a:lumMod val="75000"/>
                    <a:lumOff val="25000"/>
                  </a:schemeClr>
                </a:solidFill>
              </a:rPr>
              <a:t>An agreement form must be signed by both parents and students.</a:t>
            </a:r>
          </a:p>
          <a:p>
            <a:pPr marL="228600" lvl="1" indent="-182880" eaLnBrk="1" fontAlgn="auto" hangingPunct="1">
              <a:buClr>
                <a:schemeClr val="accent6">
                  <a:lumMod val="75000"/>
                </a:schemeClr>
              </a:buClr>
              <a:defRPr/>
            </a:pPr>
            <a:endParaRPr lang="en-US" dirty="0">
              <a:solidFill>
                <a:schemeClr val="tx1">
                  <a:lumMod val="75000"/>
                  <a:lumOff val="25000"/>
                </a:schemeClr>
              </a:solidFill>
            </a:endParaRPr>
          </a:p>
          <a:p>
            <a:pPr indent="-182880" eaLnBrk="1" fontAlgn="auto" hangingPunct="1">
              <a:buClr>
                <a:schemeClr val="accent6">
                  <a:lumMod val="75000"/>
                </a:schemeClr>
              </a:buClr>
              <a:defRPr/>
            </a:pPr>
            <a:endParaRPr lang="en-US" sz="2800" dirty="0" smtClean="0">
              <a:solidFill>
                <a:schemeClr val="tx1">
                  <a:lumMod val="75000"/>
                  <a:lumOff val="25000"/>
                </a:schemeClr>
              </a:solidFill>
            </a:endParaRPr>
          </a:p>
        </p:txBody>
      </p:sp>
    </p:spTree>
    <p:extLst>
      <p:ext uri="{BB962C8B-B14F-4D97-AF65-F5344CB8AC3E}">
        <p14:creationId xmlns:p14="http://schemas.microsoft.com/office/powerpoint/2010/main" val="3711580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6019800"/>
            <a:ext cx="8534400" cy="914400"/>
          </a:xfrm>
        </p:spPr>
        <p:txBody>
          <a:bodyPr/>
          <a:lstStyle/>
          <a:p>
            <a:pPr marL="320040" indent="-320040" algn="l" eaLnBrk="1" fontAlgn="auto" hangingPunct="1">
              <a:spcAft>
                <a:spcPts val="0"/>
              </a:spcAft>
              <a:buClr>
                <a:schemeClr val="accent6">
                  <a:lumMod val="75000"/>
                </a:schemeClr>
              </a:buClr>
              <a:defRPr/>
            </a:pPr>
            <a:r>
              <a:rPr lang="en-US" sz="3600" dirty="0" smtClean="0"/>
              <a:t>12</a:t>
            </a:r>
            <a:r>
              <a:rPr lang="en-US" sz="3600" baseline="30000" dirty="0" smtClean="0"/>
              <a:t>th</a:t>
            </a:r>
            <a:r>
              <a:rPr lang="en-US" sz="3600" dirty="0" smtClean="0"/>
              <a:t> Grade Composition &amp; Literature</a:t>
            </a:r>
            <a:br>
              <a:rPr lang="en-US" sz="3600" dirty="0" smtClean="0"/>
            </a:br>
            <a:endParaRPr lang="en-US" sz="3600" dirty="0" smtClean="0"/>
          </a:p>
        </p:txBody>
      </p:sp>
      <p:sp>
        <p:nvSpPr>
          <p:cNvPr id="19459" name="Rectangle 3"/>
          <p:cNvSpPr>
            <a:spLocks noGrp="1" noChangeArrowheads="1"/>
          </p:cNvSpPr>
          <p:nvPr>
            <p:ph sz="quarter" idx="13"/>
          </p:nvPr>
        </p:nvSpPr>
        <p:spPr>
          <a:xfrm>
            <a:off x="457200" y="381000"/>
            <a:ext cx="8229600" cy="5749925"/>
          </a:xfrm>
        </p:spPr>
        <p:txBody>
          <a:bodyPr/>
          <a:lstStyle/>
          <a:p>
            <a:pPr eaLnBrk="1" hangingPunct="1"/>
            <a:r>
              <a:rPr lang="en-US" altLang="en-US" dirty="0" smtClean="0"/>
              <a:t>Students who like to read longer, traditional  texts such Shakespeare and Faulkner might enjoy this class. The focus is on becoming a more sophisticated reader, writer, and thinker before heading off to college.</a:t>
            </a:r>
          </a:p>
          <a:p>
            <a:pPr eaLnBrk="1" hangingPunct="1"/>
            <a:r>
              <a:rPr lang="en-US" altLang="en-US" dirty="0" smtClean="0"/>
              <a:t>Comp &amp; Lit. covers the same units as Comp &amp; Lang., including:</a:t>
            </a:r>
          </a:p>
          <a:p>
            <a:pPr lvl="1" eaLnBrk="1" hangingPunct="1"/>
            <a:r>
              <a:rPr lang="en-US" altLang="en-US" dirty="0" smtClean="0"/>
              <a:t>logic and rhetorical analysis</a:t>
            </a:r>
          </a:p>
          <a:p>
            <a:pPr lvl="1" eaLnBrk="1" hangingPunct="1"/>
            <a:r>
              <a:rPr lang="en-US" altLang="en-US" dirty="0" smtClean="0"/>
              <a:t>literary theory &amp; criticism</a:t>
            </a:r>
          </a:p>
          <a:p>
            <a:pPr lvl="1" eaLnBrk="1" hangingPunct="1"/>
            <a:r>
              <a:rPr lang="en-US" altLang="en-US" dirty="0"/>
              <a:t>m</a:t>
            </a:r>
            <a:r>
              <a:rPr lang="en-US" altLang="en-US" dirty="0" smtClean="0"/>
              <a:t>ulti-media group research project</a:t>
            </a:r>
          </a:p>
          <a:p>
            <a:pPr lvl="1" eaLnBrk="1" hangingPunct="1"/>
            <a:r>
              <a:rPr lang="en-US" altLang="en-US" dirty="0" smtClean="0"/>
              <a:t>close reading</a:t>
            </a:r>
          </a:p>
          <a:p>
            <a:pPr lvl="1" eaLnBrk="1" hangingPunct="1"/>
            <a:r>
              <a:rPr lang="en-US" altLang="en-US" dirty="0" smtClean="0"/>
              <a:t>satire  </a:t>
            </a:r>
          </a:p>
          <a:p>
            <a:pPr eaLnBrk="1" hangingPunct="1"/>
            <a:r>
              <a:rPr lang="en-US" altLang="en-US" dirty="0" smtClean="0"/>
              <a:t>Students in Comp. &amp; Lit. will analyze/discuss/write the same number of essays (of the same length), but will rely more heavily on traditional literature than nonfiction texts.</a:t>
            </a:r>
            <a:endParaRPr lang="en-US" altLang="en-US" dirty="0"/>
          </a:p>
          <a:p>
            <a:pPr marL="639762" lvl="2" indent="0" eaLnBrk="1" hangingPunct="1">
              <a:buNone/>
            </a:pPr>
            <a:endParaRPr lang="en-US" altLang="en-US" dirty="0"/>
          </a:p>
          <a:p>
            <a:pPr marL="639762" lvl="2" indent="0" eaLnBrk="1" hangingPunct="1">
              <a:buNone/>
            </a:pPr>
            <a:r>
              <a:rPr lang="en-US" altLang="en-US"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6019800"/>
            <a:ext cx="8534400" cy="838200"/>
          </a:xfrm>
        </p:spPr>
        <p:txBody>
          <a:bodyPr/>
          <a:lstStyle/>
          <a:p>
            <a:pPr marL="320040" indent="-320040" eaLnBrk="1" fontAlgn="auto" hangingPunct="1">
              <a:spcAft>
                <a:spcPts val="0"/>
              </a:spcAft>
              <a:buClr>
                <a:schemeClr val="accent6">
                  <a:lumMod val="75000"/>
                </a:schemeClr>
              </a:buClr>
              <a:defRPr/>
            </a:pPr>
            <a:r>
              <a:rPr lang="en-US" sz="3400" dirty="0" smtClean="0"/>
              <a:t>12</a:t>
            </a:r>
            <a:r>
              <a:rPr lang="en-US" sz="3400" baseline="30000" dirty="0" smtClean="0"/>
              <a:t>th</a:t>
            </a:r>
            <a:r>
              <a:rPr lang="en-US" sz="3400" dirty="0" smtClean="0"/>
              <a:t> Grade Composition and Language</a:t>
            </a:r>
          </a:p>
        </p:txBody>
      </p:sp>
      <p:sp>
        <p:nvSpPr>
          <p:cNvPr id="5" name="Rectangle 3"/>
          <p:cNvSpPr txBox="1">
            <a:spLocks noChangeArrowheads="1"/>
          </p:cNvSpPr>
          <p:nvPr/>
        </p:nvSpPr>
        <p:spPr bwMode="auto">
          <a:xfrm>
            <a:off x="457200" y="228600"/>
            <a:ext cx="8229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defRPr/>
            </a:pPr>
            <a:r>
              <a:rPr lang="en-US" sz="2000" dirty="0" smtClean="0">
                <a:solidFill>
                  <a:schemeClr val="tx1">
                    <a:lumMod val="75000"/>
                    <a:lumOff val="25000"/>
                  </a:schemeClr>
                </a:solidFill>
              </a:rPr>
              <a:t>Students will continue to develop the writing process, and will be writing and revising papers constantly while extending and refining their arguments, thinking, and analytical skills with a non-fiction text focus.  </a:t>
            </a:r>
          </a:p>
          <a:p>
            <a:pPr>
              <a:defRPr/>
            </a:pPr>
            <a:r>
              <a:rPr lang="en-US" sz="2000" dirty="0" smtClean="0">
                <a:solidFill>
                  <a:schemeClr val="tx1">
                    <a:lumMod val="75000"/>
                    <a:lumOff val="25000"/>
                  </a:schemeClr>
                </a:solidFill>
              </a:rPr>
              <a:t>Major texts may include: </a:t>
            </a:r>
            <a:r>
              <a:rPr lang="en-US" sz="2000" i="1" dirty="0" smtClean="0">
                <a:solidFill>
                  <a:schemeClr val="tx1">
                    <a:lumMod val="75000"/>
                    <a:lumOff val="25000"/>
                  </a:schemeClr>
                </a:solidFill>
              </a:rPr>
              <a:t>The Glass Castle </a:t>
            </a:r>
            <a:r>
              <a:rPr lang="en-US" sz="2000" dirty="0" smtClean="0">
                <a:solidFill>
                  <a:schemeClr val="tx1">
                    <a:lumMod val="75000"/>
                    <a:lumOff val="25000"/>
                  </a:schemeClr>
                </a:solidFill>
              </a:rPr>
              <a:t>(memoir), and </a:t>
            </a:r>
            <a:r>
              <a:rPr lang="en-US" sz="2000" i="1" dirty="0" smtClean="0">
                <a:solidFill>
                  <a:schemeClr val="tx1">
                    <a:lumMod val="75000"/>
                    <a:lumOff val="25000"/>
                  </a:schemeClr>
                </a:solidFill>
              </a:rPr>
              <a:t>Star Wars</a:t>
            </a:r>
            <a:r>
              <a:rPr lang="en-US" sz="2000" dirty="0" smtClean="0">
                <a:solidFill>
                  <a:schemeClr val="tx1">
                    <a:lumMod val="75000"/>
                    <a:lumOff val="25000"/>
                  </a:schemeClr>
                </a:solidFill>
              </a:rPr>
              <a:t>, </a:t>
            </a:r>
            <a:r>
              <a:rPr lang="en-US" sz="2000" i="1" dirty="0" smtClean="0">
                <a:solidFill>
                  <a:schemeClr val="tx1">
                    <a:lumMod val="75000"/>
                    <a:lumOff val="25000"/>
                  </a:schemeClr>
                </a:solidFill>
              </a:rPr>
              <a:t>Shrek</a:t>
            </a:r>
            <a:r>
              <a:rPr lang="en-US" sz="2000" dirty="0" smtClean="0">
                <a:solidFill>
                  <a:schemeClr val="tx1">
                    <a:lumMod val="75000"/>
                    <a:lumOff val="25000"/>
                  </a:schemeClr>
                </a:solidFill>
              </a:rPr>
              <a:t>, or </a:t>
            </a:r>
            <a:r>
              <a:rPr lang="en-US" sz="2000" i="1" dirty="0" smtClean="0">
                <a:solidFill>
                  <a:schemeClr val="tx1">
                    <a:lumMod val="75000"/>
                    <a:lumOff val="25000"/>
                  </a:schemeClr>
                </a:solidFill>
              </a:rPr>
              <a:t>The Princess Bride </a:t>
            </a:r>
            <a:r>
              <a:rPr lang="en-US" sz="2000" dirty="0" smtClean="0">
                <a:solidFill>
                  <a:schemeClr val="tx1">
                    <a:lumMod val="75000"/>
                    <a:lumOff val="25000"/>
                  </a:schemeClr>
                </a:solidFill>
              </a:rPr>
              <a:t>(films), multiple short stories including Ernest Hemingway’s “Indian Camp,” and multiple argumentative non-fiction texts.</a:t>
            </a:r>
          </a:p>
          <a:p>
            <a:pPr indent="-182880" eaLnBrk="1" fontAlgn="auto" hangingPunct="1">
              <a:buClr>
                <a:schemeClr val="accent6">
                  <a:lumMod val="75000"/>
                </a:schemeClr>
              </a:buClr>
              <a:defRPr/>
            </a:pPr>
            <a:r>
              <a:rPr lang="en-US" sz="2000" dirty="0" smtClean="0">
                <a:solidFill>
                  <a:schemeClr val="tx1">
                    <a:lumMod val="75000"/>
                    <a:lumOff val="25000"/>
                  </a:schemeClr>
                </a:solidFill>
              </a:rPr>
              <a:t>Major writing includes: rhetorical analysis, critical literary theory analysis, and full- hour research presentation with a detailed outline and annotated bibliography.</a:t>
            </a:r>
          </a:p>
          <a:p>
            <a:pPr indent="-182880" eaLnBrk="1" fontAlgn="auto" hangingPunct="1">
              <a:buClr>
                <a:schemeClr val="accent6">
                  <a:lumMod val="75000"/>
                </a:schemeClr>
              </a:buClr>
              <a:defRPr/>
            </a:pPr>
            <a:r>
              <a:rPr lang="en-US" sz="2000" dirty="0" smtClean="0">
                <a:solidFill>
                  <a:schemeClr val="tx1">
                    <a:lumMod val="75000"/>
                    <a:lumOff val="25000"/>
                  </a:schemeClr>
                </a:solidFill>
              </a:rPr>
              <a:t>Grammar skills include: Refining style and voice in writing.</a:t>
            </a:r>
          </a:p>
          <a:p>
            <a:pPr indent="-182880" eaLnBrk="1" fontAlgn="auto" hangingPunct="1">
              <a:buClr>
                <a:schemeClr val="accent6">
                  <a:lumMod val="75000"/>
                </a:schemeClr>
              </a:buClr>
              <a:defRPr/>
            </a:pPr>
            <a:r>
              <a:rPr lang="en-US" sz="2000" dirty="0" smtClean="0">
                <a:solidFill>
                  <a:schemeClr val="tx1">
                    <a:lumMod val="75000"/>
                    <a:lumOff val="25000"/>
                  </a:schemeClr>
                </a:solidFill>
              </a:rPr>
              <a:t>Common assessments include the Final Semester Exam, Rhetorical Analysis Essay, and Research Project.</a:t>
            </a:r>
          </a:p>
          <a:p>
            <a:pPr indent="-182880" eaLnBrk="1" fontAlgn="auto" hangingPunct="1">
              <a:buClr>
                <a:schemeClr val="accent6">
                  <a:lumMod val="75000"/>
                </a:schemeClr>
              </a:buClr>
              <a:defRPr/>
            </a:pPr>
            <a:r>
              <a:rPr lang="en-US" altLang="en-US" sz="2000" dirty="0"/>
              <a:t>Students in Comp. &amp; </a:t>
            </a:r>
            <a:r>
              <a:rPr lang="en-US" altLang="en-US" sz="2000" dirty="0" smtClean="0"/>
              <a:t>Lang. </a:t>
            </a:r>
            <a:r>
              <a:rPr lang="en-US" altLang="en-US" sz="2000" dirty="0"/>
              <a:t>will analyze/discuss/write the same number of essays (of the same length</a:t>
            </a:r>
            <a:r>
              <a:rPr lang="en-US" altLang="en-US" sz="2000" dirty="0" smtClean="0"/>
              <a:t>) as Comp. &amp; Lit., </a:t>
            </a:r>
            <a:r>
              <a:rPr lang="en-US" altLang="en-US" sz="2000" dirty="0"/>
              <a:t>but will rely more heavily </a:t>
            </a:r>
            <a:r>
              <a:rPr lang="en-US" altLang="en-US" sz="2000" dirty="0" smtClean="0"/>
              <a:t>on nonfiction texts than </a:t>
            </a:r>
            <a:r>
              <a:rPr lang="en-US" altLang="en-US" sz="2000" dirty="0"/>
              <a:t>traditional </a:t>
            </a:r>
            <a:r>
              <a:rPr lang="en-US" altLang="en-US" sz="2000" dirty="0" smtClean="0"/>
              <a:t>literature.</a:t>
            </a:r>
            <a:endParaRPr lang="en-US" altLang="en-US" sz="2000" dirty="0"/>
          </a:p>
          <a:p>
            <a:pPr indent="-182880" eaLnBrk="1" fontAlgn="auto" hangingPunct="1">
              <a:buClr>
                <a:schemeClr val="accent6">
                  <a:lumMod val="75000"/>
                </a:schemeClr>
              </a:buClr>
              <a:defRPr/>
            </a:pPr>
            <a:endParaRPr lang="en-US" sz="2000" dirty="0" smtClean="0">
              <a:solidFill>
                <a:schemeClr val="tx1">
                  <a:lumMod val="75000"/>
                  <a:lumOff val="25000"/>
                </a:schemeClr>
              </a:solidFill>
            </a:endParaRPr>
          </a:p>
          <a:p>
            <a:pPr marL="45720" indent="0" eaLnBrk="1" fontAlgn="auto" hangingPunct="1">
              <a:buClr>
                <a:schemeClr val="accent6">
                  <a:lumMod val="75000"/>
                </a:schemeClr>
              </a:buClr>
              <a:buFont typeface="Georgia" pitchFamily="18" charset="0"/>
              <a:buNone/>
              <a:defRPr/>
            </a:pPr>
            <a:r>
              <a:rPr lang="en-US" sz="2000" dirty="0" smtClean="0">
                <a:solidFill>
                  <a:schemeClr val="tx1">
                    <a:lumMod val="75000"/>
                    <a:lumOff val="25000"/>
                  </a:schemeClr>
                </a:solidFill>
              </a:rPr>
              <a:t/>
            </a:r>
            <a:br>
              <a:rPr lang="en-US" sz="2000" dirty="0" smtClean="0">
                <a:solidFill>
                  <a:schemeClr val="tx1">
                    <a:lumMod val="75000"/>
                    <a:lumOff val="25000"/>
                  </a:schemeClr>
                </a:solidFill>
              </a:rPr>
            </a:br>
            <a:r>
              <a:rPr lang="en-US" sz="2000" dirty="0" smtClean="0">
                <a:solidFill>
                  <a:schemeClr val="tx1">
                    <a:lumMod val="75000"/>
                    <a:lumOff val="25000"/>
                  </a:schemeClr>
                </a:solidFill>
              </a:rPr>
              <a:t/>
            </a:r>
            <a:br>
              <a:rPr lang="en-US" sz="2000" dirty="0" smtClean="0">
                <a:solidFill>
                  <a:schemeClr val="tx1">
                    <a:lumMod val="75000"/>
                    <a:lumOff val="25000"/>
                  </a:schemeClr>
                </a:solidFill>
              </a:rPr>
            </a:br>
            <a:endParaRPr lang="en-US" sz="20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75" y="4953000"/>
            <a:ext cx="6892925" cy="1523999"/>
          </a:xfrm>
        </p:spPr>
        <p:txBody>
          <a:bodyPr/>
          <a:lstStyle/>
          <a:p>
            <a:r>
              <a:rPr lang="en-US" dirty="0" smtClean="0"/>
              <a:t>Literature Electives</a:t>
            </a:r>
            <a:endParaRPr lang="en-US" dirty="0"/>
          </a:p>
        </p:txBody>
      </p:sp>
      <p:sp>
        <p:nvSpPr>
          <p:cNvPr id="3" name="Content Placeholder 2"/>
          <p:cNvSpPr>
            <a:spLocks noGrp="1"/>
          </p:cNvSpPr>
          <p:nvPr>
            <p:ph sz="quarter" idx="13"/>
          </p:nvPr>
        </p:nvSpPr>
        <p:spPr>
          <a:xfrm>
            <a:off x="838200" y="609600"/>
            <a:ext cx="7086600" cy="3901440"/>
          </a:xfrm>
        </p:spPr>
        <p:txBody>
          <a:bodyPr/>
          <a:lstStyle/>
          <a:p>
            <a:r>
              <a:rPr lang="en-US" dirty="0"/>
              <a:t>If you take </a:t>
            </a:r>
            <a:r>
              <a:rPr lang="en-US" dirty="0" smtClean="0"/>
              <a:t>Comp./Lit. OR Comp./Lang., </a:t>
            </a:r>
            <a:r>
              <a:rPr lang="en-US" dirty="0"/>
              <a:t>you get to pair it with one of the following elective choices:</a:t>
            </a:r>
          </a:p>
          <a:p>
            <a:pPr lvl="1"/>
            <a:r>
              <a:rPr lang="en-US" dirty="0"/>
              <a:t>British Literature</a:t>
            </a:r>
          </a:p>
          <a:p>
            <a:pPr lvl="1"/>
            <a:r>
              <a:rPr lang="en-US" dirty="0"/>
              <a:t>Exploring Literature</a:t>
            </a:r>
          </a:p>
          <a:p>
            <a:pPr lvl="1"/>
            <a:r>
              <a:rPr lang="en-US" dirty="0"/>
              <a:t>Intro. to Film/Screenwriting</a:t>
            </a:r>
          </a:p>
          <a:p>
            <a:pPr lvl="1"/>
            <a:r>
              <a:rPr lang="en-US" dirty="0"/>
              <a:t>Lit. of the Strange and Mysterious</a:t>
            </a:r>
          </a:p>
          <a:p>
            <a:pPr lvl="1"/>
            <a:r>
              <a:rPr lang="en-US" dirty="0"/>
              <a:t>Mythology</a:t>
            </a:r>
          </a:p>
          <a:p>
            <a:pPr lvl="1"/>
            <a:r>
              <a:rPr lang="en-US" dirty="0"/>
              <a:t>Poetry</a:t>
            </a:r>
          </a:p>
          <a:p>
            <a:pPr lvl="1"/>
            <a:r>
              <a:rPr lang="en-US" dirty="0"/>
              <a:t>Shakespeare</a:t>
            </a:r>
          </a:p>
          <a:p>
            <a:pPr lvl="1"/>
            <a:r>
              <a:rPr lang="en-US" dirty="0"/>
              <a:t>20</a:t>
            </a:r>
            <a:r>
              <a:rPr lang="en-US" baseline="30000" dirty="0"/>
              <a:t>th</a:t>
            </a:r>
            <a:r>
              <a:rPr lang="en-US" dirty="0"/>
              <a:t> Century Literature</a:t>
            </a:r>
          </a:p>
          <a:p>
            <a:endParaRPr lang="en-US" dirty="0"/>
          </a:p>
        </p:txBody>
      </p:sp>
    </p:spTree>
    <p:extLst>
      <p:ext uri="{BB962C8B-B14F-4D97-AF65-F5344CB8AC3E}">
        <p14:creationId xmlns:p14="http://schemas.microsoft.com/office/powerpoint/2010/main" val="1390499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Electives</a:t>
            </a:r>
            <a:endParaRPr lang="en-US" dirty="0"/>
          </a:p>
        </p:txBody>
      </p:sp>
      <p:sp>
        <p:nvSpPr>
          <p:cNvPr id="3" name="Content Placeholder 2"/>
          <p:cNvSpPr>
            <a:spLocks noGrp="1"/>
          </p:cNvSpPr>
          <p:nvPr>
            <p:ph sz="quarter" idx="13"/>
          </p:nvPr>
        </p:nvSpPr>
        <p:spPr>
          <a:xfrm>
            <a:off x="1143000" y="731520"/>
            <a:ext cx="6400800" cy="3688080"/>
          </a:xfrm>
        </p:spPr>
        <p:txBody>
          <a:bodyPr/>
          <a:lstStyle/>
          <a:p>
            <a:r>
              <a:rPr lang="en-US" dirty="0" smtClean="0"/>
              <a:t>The following courses count as English </a:t>
            </a:r>
            <a:r>
              <a:rPr lang="en-US" b="1" dirty="0" smtClean="0"/>
              <a:t>electives</a:t>
            </a:r>
            <a:r>
              <a:rPr lang="en-US" dirty="0" smtClean="0"/>
              <a:t> or </a:t>
            </a:r>
            <a:r>
              <a:rPr lang="en-US" b="1" dirty="0" smtClean="0"/>
              <a:t>visual/performing arts credit </a:t>
            </a:r>
            <a:r>
              <a:rPr lang="en-US" dirty="0" smtClean="0"/>
              <a:t>only, NOT English credit:</a:t>
            </a:r>
          </a:p>
          <a:p>
            <a:pPr lvl="1"/>
            <a:r>
              <a:rPr lang="en-US" dirty="0" smtClean="0"/>
              <a:t>Creative Writing</a:t>
            </a:r>
          </a:p>
          <a:p>
            <a:pPr lvl="1"/>
            <a:r>
              <a:rPr lang="en-US" dirty="0" smtClean="0"/>
              <a:t>Debate/Forensics</a:t>
            </a:r>
          </a:p>
          <a:p>
            <a:pPr lvl="1"/>
            <a:r>
              <a:rPr lang="en-US" dirty="0" smtClean="0"/>
              <a:t>Multimedia Communications / Advanced Multimedia Communications (with the exception of Seniors taking the course)</a:t>
            </a:r>
          </a:p>
          <a:p>
            <a:pPr lvl="1"/>
            <a:r>
              <a:rPr lang="en-US" dirty="0" smtClean="0"/>
              <a:t>Oral Communications</a:t>
            </a:r>
          </a:p>
          <a:p>
            <a:pPr lvl="1"/>
            <a:r>
              <a:rPr lang="en-US" dirty="0" smtClean="0"/>
              <a:t>Theater 1, Theater 2, and Stagecraft</a:t>
            </a:r>
          </a:p>
          <a:p>
            <a:pPr lvl="1"/>
            <a:endParaRPr lang="en-US" dirty="0" smtClean="0"/>
          </a:p>
          <a:p>
            <a:pPr lvl="1"/>
            <a:endParaRPr lang="en-US" dirty="0"/>
          </a:p>
        </p:txBody>
      </p:sp>
    </p:spTree>
    <p:extLst>
      <p:ext uri="{BB962C8B-B14F-4D97-AF65-F5344CB8AC3E}">
        <p14:creationId xmlns:p14="http://schemas.microsoft.com/office/powerpoint/2010/main" val="1128641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640889" y="5791200"/>
            <a:ext cx="7198311" cy="1143000"/>
          </a:xfrm>
        </p:spPr>
        <p:txBody>
          <a:bodyPr/>
          <a:lstStyle/>
          <a:p>
            <a:pPr marL="320040" indent="-320040" eaLnBrk="1" fontAlgn="auto" hangingPunct="1">
              <a:spcAft>
                <a:spcPts val="0"/>
              </a:spcAft>
              <a:buClr>
                <a:schemeClr val="accent6">
                  <a:lumMod val="75000"/>
                </a:schemeClr>
              </a:buClr>
              <a:defRPr/>
            </a:pPr>
            <a:r>
              <a:rPr lang="en-US" dirty="0" smtClean="0"/>
              <a:t>Creative Writing</a:t>
            </a:r>
          </a:p>
        </p:txBody>
      </p:sp>
      <p:sp>
        <p:nvSpPr>
          <p:cNvPr id="35843" name="Rectangle 3"/>
          <p:cNvSpPr>
            <a:spLocks noGrp="1" noChangeArrowheads="1"/>
          </p:cNvSpPr>
          <p:nvPr>
            <p:ph sz="quarter" idx="13"/>
          </p:nvPr>
        </p:nvSpPr>
        <p:spPr>
          <a:xfrm>
            <a:off x="533400" y="731838"/>
            <a:ext cx="8077200" cy="4830762"/>
          </a:xfrm>
        </p:spPr>
        <p:txBody>
          <a:bodyPr rtlCol="0">
            <a:normAutofit fontScale="85000" lnSpcReduction="20000"/>
          </a:bodyPr>
          <a:lstStyle/>
          <a:p>
            <a:pPr indent="-182880" eaLnBrk="1" fontAlgn="auto" hangingPunct="1">
              <a:buClr>
                <a:schemeClr val="accent6">
                  <a:lumMod val="75000"/>
                </a:schemeClr>
              </a:buClr>
              <a:defRPr/>
            </a:pPr>
            <a:r>
              <a:rPr lang="en-US" sz="2800" dirty="0">
                <a:solidFill>
                  <a:schemeClr val="tx1">
                    <a:lumMod val="75000"/>
                    <a:lumOff val="25000"/>
                  </a:schemeClr>
                </a:solidFill>
              </a:rPr>
              <a:t>S</a:t>
            </a:r>
            <a:r>
              <a:rPr lang="en-US" sz="2800" dirty="0" smtClean="0">
                <a:solidFill>
                  <a:schemeClr val="tx1">
                    <a:lumMod val="75000"/>
                    <a:lumOff val="25000"/>
                  </a:schemeClr>
                </a:solidFill>
              </a:rPr>
              <a:t>tudents explore the elements of creative writing through research, reading and analyzing short stories and poems. </a:t>
            </a:r>
            <a:r>
              <a:rPr lang="en-US" sz="2800" dirty="0">
                <a:solidFill>
                  <a:schemeClr val="tx1">
                    <a:lumMod val="75000"/>
                    <a:lumOff val="25000"/>
                  </a:schemeClr>
                </a:solidFill>
              </a:rPr>
              <a:t>Students periodically present their written pieces to the class</a:t>
            </a:r>
            <a:r>
              <a:rPr lang="en-US" sz="2800" dirty="0" smtClean="0">
                <a:solidFill>
                  <a:schemeClr val="tx1">
                    <a:lumMod val="75000"/>
                    <a:lumOff val="25000"/>
                  </a:schemeClr>
                </a:solidFill>
              </a:rPr>
              <a:t>.</a:t>
            </a:r>
          </a:p>
          <a:p>
            <a:pPr indent="-182880" eaLnBrk="1" fontAlgn="auto" hangingPunct="1">
              <a:buClr>
                <a:schemeClr val="accent6">
                  <a:lumMod val="75000"/>
                </a:schemeClr>
              </a:buClr>
              <a:defRPr/>
            </a:pPr>
            <a:r>
              <a:rPr lang="en-US" sz="2800" dirty="0" smtClean="0">
                <a:solidFill>
                  <a:schemeClr val="tx1">
                    <a:lumMod val="75000"/>
                    <a:lumOff val="25000"/>
                  </a:schemeClr>
                </a:solidFill>
              </a:rPr>
              <a:t>Major texts include: a variety of short stories, memoirs, and poetry. Students identify the characteristics of each type of writing.  </a:t>
            </a:r>
            <a:endParaRPr lang="en-US" sz="2800" dirty="0">
              <a:solidFill>
                <a:schemeClr val="tx1">
                  <a:lumMod val="75000"/>
                  <a:lumOff val="25000"/>
                </a:schemeClr>
              </a:solidFill>
            </a:endParaRPr>
          </a:p>
          <a:p>
            <a:pPr indent="-182880" eaLnBrk="1" fontAlgn="auto" hangingPunct="1">
              <a:buClr>
                <a:schemeClr val="accent6">
                  <a:lumMod val="75000"/>
                </a:schemeClr>
              </a:buClr>
              <a:defRPr/>
            </a:pPr>
            <a:r>
              <a:rPr lang="en-US" sz="2800" dirty="0" smtClean="0">
                <a:solidFill>
                  <a:schemeClr val="tx1">
                    <a:lumMod val="75000"/>
                    <a:lumOff val="25000"/>
                  </a:schemeClr>
                </a:solidFill>
              </a:rPr>
              <a:t>Major </a:t>
            </a:r>
            <a:r>
              <a:rPr lang="en-US" sz="2800" dirty="0">
                <a:solidFill>
                  <a:schemeClr val="tx1">
                    <a:lumMod val="75000"/>
                    <a:lumOff val="25000"/>
                  </a:schemeClr>
                </a:solidFill>
              </a:rPr>
              <a:t>writing includes: s</a:t>
            </a:r>
            <a:r>
              <a:rPr lang="en-US" sz="2800" dirty="0" smtClean="0">
                <a:solidFill>
                  <a:schemeClr val="tx1">
                    <a:lumMod val="75000"/>
                    <a:lumOff val="25000"/>
                  </a:schemeClr>
                </a:solidFill>
              </a:rPr>
              <a:t>everal types of short </a:t>
            </a:r>
            <a:r>
              <a:rPr lang="en-US" sz="2800" dirty="0">
                <a:solidFill>
                  <a:schemeClr val="tx1">
                    <a:lumMod val="75000"/>
                    <a:lumOff val="25000"/>
                  </a:schemeClr>
                </a:solidFill>
              </a:rPr>
              <a:t>stories, memoirs, poetry, </a:t>
            </a:r>
            <a:r>
              <a:rPr lang="en-US" sz="2800" dirty="0" smtClean="0">
                <a:solidFill>
                  <a:schemeClr val="tx1">
                    <a:lumMod val="75000"/>
                    <a:lumOff val="25000"/>
                  </a:schemeClr>
                </a:solidFill>
              </a:rPr>
              <a:t>and more.</a:t>
            </a:r>
          </a:p>
          <a:p>
            <a:pPr indent="-182880" eaLnBrk="1" fontAlgn="auto" hangingPunct="1">
              <a:buClr>
                <a:schemeClr val="accent6">
                  <a:lumMod val="75000"/>
                </a:schemeClr>
              </a:buClr>
              <a:defRPr/>
            </a:pPr>
            <a:r>
              <a:rPr lang="en-US" sz="2800" dirty="0" smtClean="0">
                <a:solidFill>
                  <a:schemeClr val="tx1">
                    <a:lumMod val="75000"/>
                    <a:lumOff val="25000"/>
                  </a:schemeClr>
                </a:solidFill>
              </a:rPr>
              <a:t>Grammar </a:t>
            </a:r>
            <a:r>
              <a:rPr lang="en-US" sz="2800" dirty="0">
                <a:solidFill>
                  <a:schemeClr val="tx1">
                    <a:lumMod val="75000"/>
                    <a:lumOff val="25000"/>
                  </a:schemeClr>
                </a:solidFill>
              </a:rPr>
              <a:t>skills include: </a:t>
            </a:r>
            <a:r>
              <a:rPr lang="en-US" sz="2800" dirty="0" smtClean="0">
                <a:solidFill>
                  <a:schemeClr val="tx1">
                    <a:lumMod val="75000"/>
                    <a:lumOff val="25000"/>
                  </a:schemeClr>
                </a:solidFill>
              </a:rPr>
              <a:t>Strategies for developing voice in writing, and individual and peer editing and revising.</a:t>
            </a:r>
            <a:endParaRPr lang="en-US" sz="2800" dirty="0">
              <a:solidFill>
                <a:schemeClr val="tx1">
                  <a:lumMod val="75000"/>
                  <a:lumOff val="25000"/>
                </a:schemeClr>
              </a:solidFill>
            </a:endParaRPr>
          </a:p>
          <a:p>
            <a:pPr indent="-182880" eaLnBrk="1" fontAlgn="auto" hangingPunct="1">
              <a:buClr>
                <a:schemeClr val="accent6">
                  <a:lumMod val="75000"/>
                </a:schemeClr>
              </a:buClr>
              <a:defRPr/>
            </a:pPr>
            <a:r>
              <a:rPr lang="en-US" sz="2800" dirty="0">
                <a:solidFill>
                  <a:schemeClr val="tx1">
                    <a:lumMod val="75000"/>
                    <a:lumOff val="25000"/>
                  </a:schemeClr>
                </a:solidFill>
              </a:rPr>
              <a:t>A focus of this course is preparing </a:t>
            </a:r>
            <a:r>
              <a:rPr lang="en-US" sz="2800" dirty="0" smtClean="0">
                <a:solidFill>
                  <a:schemeClr val="tx1">
                    <a:lumMod val="75000"/>
                    <a:lumOff val="25000"/>
                  </a:schemeClr>
                </a:solidFill>
              </a:rPr>
              <a:t>a portfolio of several different types of Creative Writing to be edited, revised, and reflected upon throughout the semester. </a:t>
            </a:r>
            <a:endParaRPr lang="en-US" sz="2800" dirty="0">
              <a:solidFill>
                <a:schemeClr val="tx1">
                  <a:lumMod val="75000"/>
                  <a:lumOff val="25000"/>
                </a:schemeClr>
              </a:solidFill>
            </a:endParaRPr>
          </a:p>
          <a:p>
            <a:pPr indent="-182880" eaLnBrk="1" fontAlgn="auto" hangingPunct="1">
              <a:buClr>
                <a:schemeClr val="accent6">
                  <a:lumMod val="75000"/>
                </a:schemeClr>
              </a:buClr>
              <a:defRPr/>
            </a:pPr>
            <a:endParaRPr lang="en-US" sz="2800" dirty="0">
              <a:solidFill>
                <a:schemeClr val="tx1">
                  <a:lumMod val="75000"/>
                  <a:lumOff val="25000"/>
                </a:schemeClr>
              </a:solidFill>
            </a:endParaRPr>
          </a:p>
          <a:p>
            <a:pPr indent="-182880" eaLnBrk="1" fontAlgn="auto" hangingPunct="1">
              <a:buClr>
                <a:schemeClr val="accent6">
                  <a:lumMod val="75000"/>
                </a:schemeClr>
              </a:buClr>
              <a:defRPr/>
            </a:pPr>
            <a:endParaRPr lang="en-US" sz="2800" dirty="0" smtClean="0">
              <a:solidFill>
                <a:schemeClr val="tx1">
                  <a:lumMod val="75000"/>
                  <a:lumOff val="25000"/>
                </a:schemeClr>
              </a:solidFill>
              <a:latin typeface="Times New Roman" pitchFamily="18" charset="0"/>
            </a:endParaRPr>
          </a:p>
        </p:txBody>
      </p:sp>
    </p:spTree>
    <p:extLst>
      <p:ext uri="{BB962C8B-B14F-4D97-AF65-F5344CB8AC3E}">
        <p14:creationId xmlns:p14="http://schemas.microsoft.com/office/powerpoint/2010/main" val="3526555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1" y="5638800"/>
            <a:ext cx="8610599" cy="990600"/>
          </a:xfrm>
        </p:spPr>
        <p:txBody>
          <a:bodyPr/>
          <a:lstStyle/>
          <a:p>
            <a:pPr marL="320040" indent="-320040" eaLnBrk="1" fontAlgn="auto" hangingPunct="1">
              <a:spcAft>
                <a:spcPts val="0"/>
              </a:spcAft>
              <a:buClr>
                <a:schemeClr val="accent6">
                  <a:lumMod val="75000"/>
                </a:schemeClr>
              </a:buClr>
              <a:defRPr/>
            </a:pPr>
            <a:r>
              <a:rPr lang="en-US" dirty="0" smtClean="0"/>
              <a:t>Debate/Forensics</a:t>
            </a:r>
            <a:br>
              <a:rPr lang="en-US" dirty="0" smtClean="0"/>
            </a:br>
            <a:endParaRPr lang="en-US" dirty="0" smtClean="0"/>
          </a:p>
        </p:txBody>
      </p:sp>
      <p:sp>
        <p:nvSpPr>
          <p:cNvPr id="19459" name="Rectangle 3"/>
          <p:cNvSpPr>
            <a:spLocks noGrp="1" noChangeArrowheads="1"/>
          </p:cNvSpPr>
          <p:nvPr>
            <p:ph sz="quarter" idx="13"/>
          </p:nvPr>
        </p:nvSpPr>
        <p:spPr>
          <a:xfrm>
            <a:off x="381000" y="304800"/>
            <a:ext cx="8382000" cy="4724400"/>
          </a:xfrm>
        </p:spPr>
        <p:txBody>
          <a:bodyPr rtlCol="0">
            <a:normAutofit fontScale="85000" lnSpcReduction="20000"/>
          </a:bodyPr>
          <a:lstStyle/>
          <a:p>
            <a:pPr indent="-182880" eaLnBrk="1" fontAlgn="auto" hangingPunct="1">
              <a:lnSpc>
                <a:spcPct val="90000"/>
              </a:lnSpc>
              <a:buClr>
                <a:schemeClr val="accent6">
                  <a:lumMod val="75000"/>
                </a:schemeClr>
              </a:buClr>
              <a:defRPr/>
            </a:pPr>
            <a:r>
              <a:rPr lang="en-US" altLang="en-US" sz="3200" dirty="0" smtClean="0"/>
              <a:t>This is a class for students interested in developing their public speaking ability, in addition to working on structuring effective arguments.</a:t>
            </a:r>
          </a:p>
          <a:p>
            <a:pPr indent="-182880" eaLnBrk="1" fontAlgn="auto" hangingPunct="1">
              <a:lnSpc>
                <a:spcPct val="90000"/>
              </a:lnSpc>
              <a:buClr>
                <a:schemeClr val="accent6">
                  <a:lumMod val="75000"/>
                </a:schemeClr>
              </a:buClr>
              <a:defRPr/>
            </a:pPr>
            <a:r>
              <a:rPr lang="en-US" altLang="en-US" sz="3200" dirty="0" smtClean="0"/>
              <a:t>This class focuses on the 12 Michigan Interscholastic Forensic Association (MIFA) categories, including:</a:t>
            </a:r>
          </a:p>
          <a:p>
            <a:pPr marL="548640" lvl="1" indent="-182880" eaLnBrk="1" fontAlgn="auto" hangingPunct="1">
              <a:lnSpc>
                <a:spcPct val="90000"/>
              </a:lnSpc>
              <a:buClr>
                <a:schemeClr val="accent6">
                  <a:lumMod val="75000"/>
                </a:schemeClr>
              </a:buClr>
              <a:defRPr/>
            </a:pPr>
            <a:r>
              <a:rPr lang="en-US" sz="3000" dirty="0" smtClean="0">
                <a:solidFill>
                  <a:schemeClr val="tx1">
                    <a:lumMod val="75000"/>
                    <a:lumOff val="25000"/>
                  </a:schemeClr>
                </a:solidFill>
              </a:rPr>
              <a:t>Dramatic Interpretation</a:t>
            </a:r>
          </a:p>
          <a:p>
            <a:pPr marL="548640" lvl="1" indent="-182880" eaLnBrk="1" fontAlgn="auto" hangingPunct="1">
              <a:lnSpc>
                <a:spcPct val="90000"/>
              </a:lnSpc>
              <a:buClr>
                <a:schemeClr val="accent6">
                  <a:lumMod val="75000"/>
                </a:schemeClr>
              </a:buClr>
              <a:defRPr/>
            </a:pPr>
            <a:r>
              <a:rPr lang="en-US" sz="3000" dirty="0" smtClean="0">
                <a:solidFill>
                  <a:schemeClr val="tx1">
                    <a:lumMod val="75000"/>
                    <a:lumOff val="25000"/>
                  </a:schemeClr>
                </a:solidFill>
              </a:rPr>
              <a:t>Humorous Interpretation</a:t>
            </a:r>
          </a:p>
          <a:p>
            <a:pPr marL="548640" lvl="1" indent="-182880" eaLnBrk="1" fontAlgn="auto" hangingPunct="1">
              <a:lnSpc>
                <a:spcPct val="90000"/>
              </a:lnSpc>
              <a:buClr>
                <a:schemeClr val="accent6">
                  <a:lumMod val="75000"/>
                </a:schemeClr>
              </a:buClr>
              <a:defRPr/>
            </a:pPr>
            <a:r>
              <a:rPr lang="en-US" sz="3000" dirty="0" smtClean="0">
                <a:solidFill>
                  <a:schemeClr val="tx1">
                    <a:lumMod val="75000"/>
                    <a:lumOff val="25000"/>
                  </a:schemeClr>
                </a:solidFill>
              </a:rPr>
              <a:t>Sales Speaking</a:t>
            </a:r>
          </a:p>
          <a:p>
            <a:pPr marL="548640" lvl="1" indent="-182880" eaLnBrk="1" fontAlgn="auto" hangingPunct="1">
              <a:lnSpc>
                <a:spcPct val="90000"/>
              </a:lnSpc>
              <a:buClr>
                <a:schemeClr val="accent6">
                  <a:lumMod val="75000"/>
                </a:schemeClr>
              </a:buClr>
              <a:defRPr/>
            </a:pPr>
            <a:r>
              <a:rPr lang="en-US" sz="3000" dirty="0" smtClean="0">
                <a:solidFill>
                  <a:schemeClr val="tx1">
                    <a:lumMod val="75000"/>
                    <a:lumOff val="25000"/>
                  </a:schemeClr>
                </a:solidFill>
              </a:rPr>
              <a:t>Informative Speaking</a:t>
            </a:r>
          </a:p>
          <a:p>
            <a:pPr marL="548640" lvl="1" indent="-182880" eaLnBrk="1" fontAlgn="auto" hangingPunct="1">
              <a:lnSpc>
                <a:spcPct val="90000"/>
              </a:lnSpc>
              <a:buClr>
                <a:schemeClr val="accent6">
                  <a:lumMod val="75000"/>
                </a:schemeClr>
              </a:buClr>
              <a:defRPr/>
            </a:pPr>
            <a:r>
              <a:rPr lang="en-US" sz="3000" dirty="0" smtClean="0">
                <a:solidFill>
                  <a:schemeClr val="tx1">
                    <a:lumMod val="75000"/>
                    <a:lumOff val="25000"/>
                  </a:schemeClr>
                </a:solidFill>
              </a:rPr>
              <a:t>Storytelling</a:t>
            </a:r>
          </a:p>
          <a:p>
            <a:pPr marL="548640" lvl="1" indent="-182880" eaLnBrk="1" fontAlgn="auto" hangingPunct="1">
              <a:lnSpc>
                <a:spcPct val="90000"/>
              </a:lnSpc>
              <a:buClr>
                <a:schemeClr val="accent6">
                  <a:lumMod val="75000"/>
                </a:schemeClr>
              </a:buClr>
              <a:defRPr/>
            </a:pPr>
            <a:r>
              <a:rPr lang="en-US" sz="3000" dirty="0" smtClean="0">
                <a:solidFill>
                  <a:schemeClr val="tx1">
                    <a:lumMod val="75000"/>
                    <a:lumOff val="25000"/>
                  </a:schemeClr>
                </a:solidFill>
              </a:rPr>
              <a:t>Impromptu Speaking</a:t>
            </a:r>
          </a:p>
        </p:txBody>
      </p:sp>
    </p:spTree>
    <p:extLst>
      <p:ext uri="{BB962C8B-B14F-4D97-AF65-F5344CB8AC3E}">
        <p14:creationId xmlns:p14="http://schemas.microsoft.com/office/powerpoint/2010/main" val="2719334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4953000"/>
            <a:ext cx="8534400" cy="1524000"/>
          </a:xfrm>
        </p:spPr>
        <p:txBody>
          <a:bodyPr/>
          <a:lstStyle/>
          <a:p>
            <a:pPr marL="320040" indent="-320040" eaLnBrk="1" fontAlgn="auto" hangingPunct="1">
              <a:spcAft>
                <a:spcPts val="0"/>
              </a:spcAft>
              <a:buClr>
                <a:schemeClr val="accent6">
                  <a:lumMod val="75000"/>
                </a:schemeClr>
              </a:buClr>
              <a:defRPr/>
            </a:pPr>
            <a:r>
              <a:rPr lang="en-US" dirty="0" smtClean="0"/>
              <a:t>Multimedia Communications</a:t>
            </a:r>
            <a:br>
              <a:rPr lang="en-US" dirty="0" smtClean="0"/>
            </a:br>
            <a:endParaRPr lang="en-US" dirty="0" smtClean="0"/>
          </a:p>
        </p:txBody>
      </p:sp>
      <p:sp>
        <p:nvSpPr>
          <p:cNvPr id="44035" name="Rectangle 3"/>
          <p:cNvSpPr>
            <a:spLocks noGrp="1" noChangeArrowheads="1"/>
          </p:cNvSpPr>
          <p:nvPr>
            <p:ph sz="quarter" idx="13"/>
          </p:nvPr>
        </p:nvSpPr>
        <p:spPr>
          <a:xfrm>
            <a:off x="304800" y="304800"/>
            <a:ext cx="8458200" cy="5029200"/>
          </a:xfrm>
        </p:spPr>
        <p:txBody>
          <a:bodyPr/>
          <a:lstStyle/>
          <a:p>
            <a:pPr lvl="1"/>
            <a:r>
              <a:rPr lang="en-US" dirty="0"/>
              <a:t>Multimedia Communications is a 1 semester course that counts for a .5 Visual/Performing Arts credit, is open to 9-12 grade students, and serves as a pre-requisite for Advanced Multimedia Communications (The Talon &amp; Yearbook). The course will cover all aspects of 21</a:t>
            </a:r>
            <a:r>
              <a:rPr lang="en-US" baseline="30000" dirty="0"/>
              <a:t>st</a:t>
            </a:r>
            <a:r>
              <a:rPr lang="en-US" dirty="0"/>
              <a:t> Century skills including:</a:t>
            </a:r>
          </a:p>
          <a:p>
            <a:pPr lvl="2"/>
            <a:r>
              <a:rPr lang="en-US" sz="2000" dirty="0"/>
              <a:t>The first amendment for the Internet and Social Media</a:t>
            </a:r>
          </a:p>
          <a:p>
            <a:pPr lvl="2"/>
            <a:r>
              <a:rPr lang="en-US" sz="2000" dirty="0"/>
              <a:t>Writing for print, the Web, video and podcast</a:t>
            </a:r>
          </a:p>
          <a:p>
            <a:pPr lvl="2"/>
            <a:r>
              <a:rPr lang="en-US" sz="2000" dirty="0"/>
              <a:t>Photography and videography</a:t>
            </a:r>
          </a:p>
          <a:p>
            <a:pPr lvl="2"/>
            <a:r>
              <a:rPr lang="en-US" sz="2000" dirty="0"/>
              <a:t>Graphic design for print and the Web</a:t>
            </a:r>
          </a:p>
          <a:p>
            <a:pPr lvl="2"/>
            <a:r>
              <a:rPr lang="en-US" sz="2000" dirty="0"/>
              <a:t>Data visualization for </a:t>
            </a:r>
            <a:r>
              <a:rPr lang="en-US" sz="2000" dirty="0" err="1"/>
              <a:t>infographics</a:t>
            </a:r>
            <a:endParaRPr lang="en-US" sz="2000" dirty="0"/>
          </a:p>
          <a:p>
            <a:pPr lvl="2"/>
            <a:r>
              <a:rPr lang="en-US" sz="2000" dirty="0"/>
              <a:t>Branding using Social Media (Twitter, Facebook, LinkedIn, etc</a:t>
            </a:r>
            <a:r>
              <a:rPr lang="en-US" sz="2000" dirty="0" smtClean="0"/>
              <a:t>.)</a:t>
            </a:r>
            <a:endParaRPr lang="en-US" sz="2000" dirty="0"/>
          </a:p>
        </p:txBody>
      </p:sp>
    </p:spTree>
    <p:extLst>
      <p:ext uri="{BB962C8B-B14F-4D97-AF65-F5344CB8AC3E}">
        <p14:creationId xmlns:p14="http://schemas.microsoft.com/office/powerpoint/2010/main" val="2571391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295401" y="5562600"/>
            <a:ext cx="7467599" cy="990600"/>
          </a:xfrm>
        </p:spPr>
        <p:txBody>
          <a:bodyPr/>
          <a:lstStyle/>
          <a:p>
            <a:pPr marL="320040" indent="-320040" fontAlgn="auto">
              <a:spcAft>
                <a:spcPts val="0"/>
              </a:spcAft>
              <a:buClr>
                <a:schemeClr val="accent6">
                  <a:lumMod val="75000"/>
                </a:schemeClr>
              </a:buClr>
              <a:defRPr/>
            </a:pPr>
            <a:r>
              <a:rPr lang="en-US" dirty="0" smtClean="0"/>
              <a:t>LA 9</a:t>
            </a:r>
            <a:br>
              <a:rPr lang="en-US" dirty="0" smtClean="0"/>
            </a:br>
            <a:endParaRPr lang="en-US" dirty="0" smtClean="0"/>
          </a:p>
        </p:txBody>
      </p:sp>
      <p:sp>
        <p:nvSpPr>
          <p:cNvPr id="58371" name="Rectangle 3"/>
          <p:cNvSpPr>
            <a:spLocks noGrp="1" noChangeArrowheads="1"/>
          </p:cNvSpPr>
          <p:nvPr>
            <p:ph sz="quarter" idx="13"/>
          </p:nvPr>
        </p:nvSpPr>
        <p:spPr>
          <a:xfrm>
            <a:off x="609600" y="533400"/>
            <a:ext cx="7848600" cy="5562600"/>
          </a:xfrm>
        </p:spPr>
        <p:txBody>
          <a:bodyPr rtlCol="0">
            <a:normAutofit fontScale="47500" lnSpcReduction="20000"/>
          </a:bodyPr>
          <a:lstStyle/>
          <a:p>
            <a:pPr indent="-182880" fontAlgn="auto">
              <a:buClr>
                <a:schemeClr val="accent6">
                  <a:lumMod val="75000"/>
                </a:schemeClr>
              </a:buClr>
              <a:defRPr/>
            </a:pPr>
            <a:r>
              <a:rPr lang="en-US" sz="4400" dirty="0" smtClean="0">
                <a:solidFill>
                  <a:schemeClr val="tx1">
                    <a:lumMod val="75000"/>
                    <a:lumOff val="25000"/>
                  </a:schemeClr>
                </a:solidFill>
              </a:rPr>
              <a:t>This language arts course develops reading, writing, listening, speaking and viewing skills. Reading material covers all genres: novel, short story, poetry, drama and non-fiction. </a:t>
            </a:r>
          </a:p>
          <a:p>
            <a:pPr indent="-182880" fontAlgn="auto">
              <a:buClr>
                <a:schemeClr val="accent6">
                  <a:lumMod val="75000"/>
                </a:schemeClr>
              </a:buClr>
              <a:defRPr/>
            </a:pPr>
            <a:r>
              <a:rPr lang="en-US" sz="4400" dirty="0" smtClean="0">
                <a:solidFill>
                  <a:schemeClr val="tx1">
                    <a:lumMod val="75000"/>
                    <a:lumOff val="25000"/>
                  </a:schemeClr>
                </a:solidFill>
              </a:rPr>
              <a:t>Major texts may include: </a:t>
            </a:r>
            <a:r>
              <a:rPr lang="en-US" sz="4400" u="sng" dirty="0" smtClean="0">
                <a:solidFill>
                  <a:schemeClr val="tx1">
                    <a:lumMod val="75000"/>
                    <a:lumOff val="25000"/>
                  </a:schemeClr>
                </a:solidFill>
              </a:rPr>
              <a:t>I am Legend</a:t>
            </a:r>
            <a:r>
              <a:rPr lang="en-US" sz="4400" dirty="0" smtClean="0">
                <a:solidFill>
                  <a:schemeClr val="tx1">
                    <a:lumMod val="75000"/>
                    <a:lumOff val="25000"/>
                  </a:schemeClr>
                </a:solidFill>
              </a:rPr>
              <a:t> (film), portions of </a:t>
            </a:r>
            <a:r>
              <a:rPr lang="en-US" sz="4400" u="sng" dirty="0" smtClean="0">
                <a:solidFill>
                  <a:schemeClr val="tx1">
                    <a:lumMod val="75000"/>
                    <a:lumOff val="25000"/>
                  </a:schemeClr>
                </a:solidFill>
              </a:rPr>
              <a:t>The Odyssey</a:t>
            </a:r>
            <a:r>
              <a:rPr lang="en-US" sz="4400" dirty="0">
                <a:solidFill>
                  <a:schemeClr val="tx1">
                    <a:lumMod val="75000"/>
                    <a:lumOff val="25000"/>
                  </a:schemeClr>
                </a:solidFill>
              </a:rPr>
              <a:t> </a:t>
            </a:r>
            <a:r>
              <a:rPr lang="en-US" sz="4400" dirty="0" smtClean="0">
                <a:solidFill>
                  <a:schemeClr val="tx1">
                    <a:lumMod val="75000"/>
                    <a:lumOff val="25000"/>
                  </a:schemeClr>
                </a:solidFill>
              </a:rPr>
              <a:t>(poem/film), </a:t>
            </a:r>
            <a:r>
              <a:rPr lang="en-US" sz="4400" u="sng" dirty="0" smtClean="0">
                <a:solidFill>
                  <a:schemeClr val="tx1">
                    <a:lumMod val="75000"/>
                    <a:lumOff val="25000"/>
                  </a:schemeClr>
                </a:solidFill>
              </a:rPr>
              <a:t>Speak</a:t>
            </a:r>
            <a:r>
              <a:rPr lang="en-US" sz="4400" dirty="0" smtClean="0">
                <a:solidFill>
                  <a:schemeClr val="tx1">
                    <a:lumMod val="75000"/>
                    <a:lumOff val="25000"/>
                  </a:schemeClr>
                </a:solidFill>
              </a:rPr>
              <a:t> (novel/film) or </a:t>
            </a:r>
            <a:r>
              <a:rPr lang="en-US" sz="4400" u="sng" dirty="0" smtClean="0">
                <a:solidFill>
                  <a:schemeClr val="tx1">
                    <a:lumMod val="75000"/>
                    <a:lumOff val="25000"/>
                  </a:schemeClr>
                </a:solidFill>
              </a:rPr>
              <a:t>Lord of the Flies</a:t>
            </a:r>
            <a:r>
              <a:rPr lang="en-US" sz="4400" dirty="0" smtClean="0">
                <a:solidFill>
                  <a:schemeClr val="tx1">
                    <a:lumMod val="75000"/>
                    <a:lumOff val="25000"/>
                  </a:schemeClr>
                </a:solidFill>
              </a:rPr>
              <a:t> (novel/film), </a:t>
            </a:r>
            <a:r>
              <a:rPr lang="en-US" sz="4400" u="sng" dirty="0" smtClean="0">
                <a:solidFill>
                  <a:schemeClr val="tx1">
                    <a:lumMod val="75000"/>
                    <a:lumOff val="25000"/>
                  </a:schemeClr>
                </a:solidFill>
              </a:rPr>
              <a:t>Romeo and Juliet</a:t>
            </a:r>
            <a:r>
              <a:rPr lang="en-US" sz="4400" dirty="0" smtClean="0">
                <a:solidFill>
                  <a:schemeClr val="tx1">
                    <a:lumMod val="75000"/>
                    <a:lumOff val="25000"/>
                  </a:schemeClr>
                </a:solidFill>
              </a:rPr>
              <a:t> (novel/film), </a:t>
            </a:r>
            <a:r>
              <a:rPr lang="en-US" sz="4400" u="sng" dirty="0" smtClean="0">
                <a:solidFill>
                  <a:schemeClr val="tx1">
                    <a:lumMod val="75000"/>
                    <a:lumOff val="25000"/>
                  </a:schemeClr>
                </a:solidFill>
              </a:rPr>
              <a:t>West Side Story</a:t>
            </a:r>
            <a:r>
              <a:rPr lang="en-US" sz="4400" dirty="0" smtClean="0">
                <a:solidFill>
                  <a:schemeClr val="tx1">
                    <a:lumMod val="75000"/>
                    <a:lumOff val="25000"/>
                  </a:schemeClr>
                </a:solidFill>
              </a:rPr>
              <a:t>, and </a:t>
            </a:r>
            <a:r>
              <a:rPr lang="en-US" sz="4400" u="sng" dirty="0" smtClean="0">
                <a:solidFill>
                  <a:schemeClr val="tx1">
                    <a:lumMod val="75000"/>
                    <a:lumOff val="25000"/>
                  </a:schemeClr>
                </a:solidFill>
              </a:rPr>
              <a:t>To Kill a Mockingbird</a:t>
            </a:r>
            <a:r>
              <a:rPr lang="en-US" sz="4400" dirty="0" smtClean="0">
                <a:solidFill>
                  <a:schemeClr val="tx1">
                    <a:lumMod val="75000"/>
                    <a:lumOff val="25000"/>
                  </a:schemeClr>
                </a:solidFill>
              </a:rPr>
              <a:t> (novel/film).</a:t>
            </a:r>
          </a:p>
          <a:p>
            <a:pPr indent="-182880" fontAlgn="auto">
              <a:buClr>
                <a:schemeClr val="accent6">
                  <a:lumMod val="75000"/>
                </a:schemeClr>
              </a:buClr>
              <a:defRPr/>
            </a:pPr>
            <a:r>
              <a:rPr lang="en-US" sz="4400" dirty="0" smtClean="0">
                <a:solidFill>
                  <a:schemeClr val="tx1">
                    <a:lumMod val="75000"/>
                    <a:lumOff val="25000"/>
                  </a:schemeClr>
                </a:solidFill>
              </a:rPr>
              <a:t>Major writing includes: narrative, literary analysis/close reading, argumentation/persuasion (essay or speech), and research.</a:t>
            </a:r>
          </a:p>
          <a:p>
            <a:pPr indent="-182880" fontAlgn="auto">
              <a:buClr>
                <a:schemeClr val="accent6">
                  <a:lumMod val="75000"/>
                </a:schemeClr>
              </a:buClr>
              <a:defRPr/>
            </a:pPr>
            <a:r>
              <a:rPr lang="en-US" sz="4400" dirty="0" smtClean="0">
                <a:solidFill>
                  <a:schemeClr val="tx1">
                    <a:lumMod val="75000"/>
                    <a:lumOff val="25000"/>
                  </a:schemeClr>
                </a:solidFill>
              </a:rPr>
              <a:t>Grammar skills include: </a:t>
            </a:r>
            <a:r>
              <a:rPr lang="en-US" sz="4400" dirty="0">
                <a:solidFill>
                  <a:schemeClr val="tx1">
                    <a:lumMod val="75000"/>
                    <a:lumOff val="25000"/>
                  </a:schemeClr>
                </a:solidFill>
              </a:rPr>
              <a:t>p</a:t>
            </a:r>
            <a:r>
              <a:rPr lang="en-US" sz="4400" dirty="0" smtClean="0">
                <a:solidFill>
                  <a:schemeClr val="tx1">
                    <a:lumMod val="75000"/>
                    <a:lumOff val="25000"/>
                  </a:schemeClr>
                </a:solidFill>
              </a:rPr>
              <a:t>arts </a:t>
            </a:r>
            <a:r>
              <a:rPr lang="en-US" sz="4400" dirty="0">
                <a:solidFill>
                  <a:schemeClr val="tx1">
                    <a:lumMod val="75000"/>
                    <a:lumOff val="25000"/>
                  </a:schemeClr>
                </a:solidFill>
              </a:rPr>
              <a:t>of </a:t>
            </a:r>
            <a:r>
              <a:rPr lang="en-US" sz="4400" dirty="0" smtClean="0">
                <a:solidFill>
                  <a:schemeClr val="tx1">
                    <a:lumMod val="75000"/>
                    <a:lumOff val="25000"/>
                  </a:schemeClr>
                </a:solidFill>
              </a:rPr>
              <a:t>speech, parts </a:t>
            </a:r>
            <a:r>
              <a:rPr lang="en-US" sz="4400" dirty="0">
                <a:solidFill>
                  <a:schemeClr val="tx1">
                    <a:lumMod val="75000"/>
                    <a:lumOff val="25000"/>
                  </a:schemeClr>
                </a:solidFill>
              </a:rPr>
              <a:t>of </a:t>
            </a:r>
            <a:r>
              <a:rPr lang="en-US" sz="4400" dirty="0" smtClean="0">
                <a:solidFill>
                  <a:schemeClr val="tx1">
                    <a:lumMod val="75000"/>
                    <a:lumOff val="25000"/>
                  </a:schemeClr>
                </a:solidFill>
              </a:rPr>
              <a:t>sentences, fragments/run-ons, punctuating dialogue, apostrophes, commas, and semi-colons/colons.</a:t>
            </a:r>
          </a:p>
          <a:p>
            <a:pPr indent="-182880" fontAlgn="auto">
              <a:buClr>
                <a:schemeClr val="accent6">
                  <a:lumMod val="75000"/>
                </a:schemeClr>
              </a:buClr>
              <a:defRPr/>
            </a:pPr>
            <a:r>
              <a:rPr lang="en-US" sz="4400" dirty="0" smtClean="0">
                <a:solidFill>
                  <a:schemeClr val="tx1">
                    <a:lumMod val="75000"/>
                    <a:lumOff val="25000"/>
                  </a:schemeClr>
                </a:solidFill>
              </a:rPr>
              <a:t>Common assessments follow the </a:t>
            </a:r>
            <a:r>
              <a:rPr lang="en-US" sz="4400" u="sng" dirty="0" err="1" smtClean="0">
                <a:solidFill>
                  <a:schemeClr val="tx1">
                    <a:lumMod val="75000"/>
                    <a:lumOff val="25000"/>
                  </a:schemeClr>
                </a:solidFill>
              </a:rPr>
              <a:t>The</a:t>
            </a:r>
            <a:r>
              <a:rPr lang="en-US" sz="4400" u="sng" dirty="0" smtClean="0">
                <a:solidFill>
                  <a:schemeClr val="tx1">
                    <a:lumMod val="75000"/>
                    <a:lumOff val="25000"/>
                  </a:schemeClr>
                </a:solidFill>
              </a:rPr>
              <a:t> Odyssey</a:t>
            </a:r>
            <a:r>
              <a:rPr lang="en-US" sz="4400" dirty="0" smtClean="0">
                <a:solidFill>
                  <a:schemeClr val="tx1">
                    <a:lumMod val="75000"/>
                    <a:lumOff val="25000"/>
                  </a:schemeClr>
                </a:solidFill>
              </a:rPr>
              <a:t> unit in the fall and the </a:t>
            </a:r>
            <a:r>
              <a:rPr lang="en-US" sz="4400" u="sng" dirty="0" smtClean="0">
                <a:solidFill>
                  <a:schemeClr val="tx1">
                    <a:lumMod val="75000"/>
                    <a:lumOff val="25000"/>
                  </a:schemeClr>
                </a:solidFill>
              </a:rPr>
              <a:t>To Kill a Mockingbird </a:t>
            </a:r>
            <a:r>
              <a:rPr lang="en-US" sz="4400" dirty="0" smtClean="0">
                <a:solidFill>
                  <a:schemeClr val="tx1">
                    <a:lumMod val="75000"/>
                    <a:lumOff val="25000"/>
                  </a:schemeClr>
                </a:solidFill>
              </a:rPr>
              <a:t>unit in the spring.</a:t>
            </a:r>
          </a:p>
          <a:p>
            <a:pPr indent="-182880" fontAlgn="auto">
              <a:buClr>
                <a:schemeClr val="accent6">
                  <a:lumMod val="75000"/>
                </a:schemeClr>
              </a:buClr>
              <a:defRPr/>
            </a:pPr>
            <a:endParaRPr lang="en-US" dirty="0" smtClean="0">
              <a:solidFill>
                <a:schemeClr val="tx1">
                  <a:lumMod val="75000"/>
                  <a:lumOff val="25000"/>
                </a:schemeClr>
              </a:solidFill>
            </a:endParaRPr>
          </a:p>
          <a:p>
            <a:pPr marL="45720" indent="0" fontAlgn="auto">
              <a:buClr>
                <a:schemeClr val="accent6">
                  <a:lumMod val="75000"/>
                </a:schemeClr>
              </a:buClr>
              <a:buFont typeface="Georgia" pitchFamily="18" charset="0"/>
              <a:buNone/>
              <a:defRPr/>
            </a:pP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
            </a:r>
            <a:br>
              <a:rPr lang="en-US" dirty="0" smtClean="0">
                <a:solidFill>
                  <a:schemeClr val="tx1">
                    <a:lumMod val="75000"/>
                    <a:lumOff val="25000"/>
                  </a:schemeClr>
                </a:solidFill>
              </a:rPr>
            </a:b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2983410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5105400"/>
            <a:ext cx="9144000" cy="1371600"/>
          </a:xfrm>
        </p:spPr>
        <p:txBody>
          <a:bodyPr/>
          <a:lstStyle/>
          <a:p>
            <a:pPr marL="320040" indent="-320040" eaLnBrk="1" fontAlgn="auto" hangingPunct="1">
              <a:spcAft>
                <a:spcPts val="0"/>
              </a:spcAft>
              <a:buClr>
                <a:schemeClr val="accent6">
                  <a:lumMod val="75000"/>
                </a:schemeClr>
              </a:buClr>
              <a:defRPr/>
            </a:pPr>
            <a:r>
              <a:rPr lang="en-US" sz="3600" dirty="0" smtClean="0"/>
              <a:t>Advanced Multimedia Communications</a:t>
            </a:r>
            <a:r>
              <a:rPr lang="en-US" dirty="0" smtClean="0"/>
              <a:t/>
            </a:r>
            <a:br>
              <a:rPr lang="en-US" dirty="0" smtClean="0"/>
            </a:br>
            <a:endParaRPr lang="en-US" dirty="0" smtClean="0"/>
          </a:p>
        </p:txBody>
      </p:sp>
      <p:sp>
        <p:nvSpPr>
          <p:cNvPr id="46083" name="Rectangle 3"/>
          <p:cNvSpPr>
            <a:spLocks noGrp="1" noChangeArrowheads="1"/>
          </p:cNvSpPr>
          <p:nvPr>
            <p:ph sz="quarter" idx="13"/>
          </p:nvPr>
        </p:nvSpPr>
        <p:spPr>
          <a:xfrm>
            <a:off x="304800" y="304800"/>
            <a:ext cx="8458200" cy="4953000"/>
          </a:xfrm>
        </p:spPr>
        <p:txBody>
          <a:bodyPr/>
          <a:lstStyle/>
          <a:p>
            <a:pPr eaLnBrk="1" hangingPunct="1"/>
            <a:r>
              <a:rPr lang="en-US" dirty="0"/>
              <a:t>Advanced Communications is a year-long course that counts for 1 Visual/Performing Arts </a:t>
            </a:r>
            <a:r>
              <a:rPr lang="en-US" dirty="0" smtClean="0"/>
              <a:t>credit or English credit for Seniors. It </a:t>
            </a:r>
            <a:r>
              <a:rPr lang="en-US" dirty="0"/>
              <a:t>involves being a part of the award-winning </a:t>
            </a:r>
            <a:r>
              <a:rPr lang="en-US" dirty="0" smtClean="0"/>
              <a:t>newspaper </a:t>
            </a:r>
            <a:r>
              <a:rPr lang="en-US" dirty="0"/>
              <a:t>at RHS: </a:t>
            </a:r>
            <a:r>
              <a:rPr lang="en-US" i="1" dirty="0"/>
              <a:t>The </a:t>
            </a:r>
            <a:r>
              <a:rPr lang="en-US" i="1" dirty="0" smtClean="0"/>
              <a:t>Talon.</a:t>
            </a:r>
          </a:p>
          <a:p>
            <a:pPr eaLnBrk="1" hangingPunct="1"/>
            <a:r>
              <a:rPr lang="en-US" dirty="0" smtClean="0"/>
              <a:t>Students will </a:t>
            </a:r>
            <a:r>
              <a:rPr lang="en-US" dirty="0"/>
              <a:t>produce the newspaper, write and develop content for the </a:t>
            </a:r>
            <a:r>
              <a:rPr lang="en-US" dirty="0" smtClean="0"/>
              <a:t>Web </a:t>
            </a:r>
            <a:r>
              <a:rPr lang="en-US" dirty="0"/>
              <a:t>(rochestertalon.com), and maintain professional social media accounts including Facebook, Twitter, Instagram, Pinterest, and more. </a:t>
            </a:r>
            <a:endParaRPr lang="en-US" dirty="0" smtClean="0"/>
          </a:p>
          <a:p>
            <a:pPr eaLnBrk="1" hangingPunct="1"/>
            <a:r>
              <a:rPr lang="en-US" altLang="en-US" dirty="0" smtClean="0"/>
              <a:t>Individuals must be HIGHLY motivated and good at time management, as the course runs as a workshop managed by student editors. Students will need to strictly follow a deadline calendar and understand that they will earn a zero if they miss a deadline.</a:t>
            </a:r>
          </a:p>
          <a:p>
            <a:pPr marL="46037" indent="0" eaLnBrk="1" hangingPunct="1">
              <a:buNone/>
            </a:pPr>
            <a:endParaRPr lang="en-US" altLang="en-US" dirty="0" smtClean="0"/>
          </a:p>
        </p:txBody>
      </p:sp>
    </p:spTree>
    <p:extLst>
      <p:ext uri="{BB962C8B-B14F-4D97-AF65-F5344CB8AC3E}">
        <p14:creationId xmlns:p14="http://schemas.microsoft.com/office/powerpoint/2010/main" val="39016263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1" y="5334000"/>
            <a:ext cx="8381999" cy="1219200"/>
          </a:xfrm>
        </p:spPr>
        <p:txBody>
          <a:bodyPr/>
          <a:lstStyle/>
          <a:p>
            <a:pPr marL="320040" indent="-320040" eaLnBrk="1" fontAlgn="auto" hangingPunct="1">
              <a:spcAft>
                <a:spcPts val="0"/>
              </a:spcAft>
              <a:buClr>
                <a:schemeClr val="accent6">
                  <a:lumMod val="75000"/>
                </a:schemeClr>
              </a:buClr>
              <a:defRPr/>
            </a:pPr>
            <a:r>
              <a:rPr lang="en-US" dirty="0" smtClean="0"/>
              <a:t>Oral Communications</a:t>
            </a:r>
            <a:br>
              <a:rPr lang="en-US" dirty="0" smtClean="0"/>
            </a:br>
            <a:r>
              <a:rPr lang="en-US" sz="2800" dirty="0" smtClean="0"/>
              <a:t>Teachers: Mr. Guyor or Mr. Miesch</a:t>
            </a:r>
          </a:p>
        </p:txBody>
      </p:sp>
      <p:sp>
        <p:nvSpPr>
          <p:cNvPr id="47107" name="Rectangle 3"/>
          <p:cNvSpPr>
            <a:spLocks noGrp="1" noChangeArrowheads="1"/>
          </p:cNvSpPr>
          <p:nvPr>
            <p:ph sz="quarter" idx="13"/>
          </p:nvPr>
        </p:nvSpPr>
        <p:spPr>
          <a:xfrm>
            <a:off x="304800" y="304800"/>
            <a:ext cx="8534400" cy="4419600"/>
          </a:xfrm>
        </p:spPr>
        <p:txBody>
          <a:bodyPr rtlCol="0">
            <a:normAutofit lnSpcReduction="10000"/>
          </a:bodyPr>
          <a:lstStyle/>
          <a:p>
            <a:pPr indent="-182880" eaLnBrk="1" fontAlgn="auto" hangingPunct="1">
              <a:buClr>
                <a:schemeClr val="accent6">
                  <a:lumMod val="75000"/>
                </a:schemeClr>
              </a:buClr>
              <a:defRPr/>
            </a:pPr>
            <a:r>
              <a:rPr lang="en-US" sz="2800" dirty="0" smtClean="0">
                <a:solidFill>
                  <a:schemeClr val="tx1">
                    <a:lumMod val="75000"/>
                    <a:lumOff val="25000"/>
                  </a:schemeClr>
                </a:solidFill>
              </a:rPr>
              <a:t>This course will empower you with the ability to effectively speak, listen, and improve communication skills in many different settings, and for many different audiences and purposes.</a:t>
            </a:r>
          </a:p>
          <a:p>
            <a:pPr indent="-182880" eaLnBrk="1" fontAlgn="auto" hangingPunct="1">
              <a:buClr>
                <a:schemeClr val="accent6">
                  <a:lumMod val="75000"/>
                </a:schemeClr>
              </a:buClr>
              <a:defRPr/>
            </a:pPr>
            <a:r>
              <a:rPr lang="en-US" altLang="en-US" sz="2800" dirty="0" smtClean="0"/>
              <a:t>You will learn how to:</a:t>
            </a:r>
            <a:endParaRPr lang="en-US" altLang="en-US" sz="2800" dirty="0"/>
          </a:p>
          <a:p>
            <a:pPr lvl="1" eaLnBrk="1" hangingPunct="1"/>
            <a:r>
              <a:rPr lang="en-US" altLang="en-US" sz="2600" dirty="0"/>
              <a:t>Win </a:t>
            </a:r>
            <a:r>
              <a:rPr lang="en-US" altLang="en-US" sz="2600" dirty="0" smtClean="0"/>
              <a:t>arguments</a:t>
            </a:r>
            <a:endParaRPr lang="en-US" altLang="en-US" sz="2600" dirty="0"/>
          </a:p>
          <a:p>
            <a:pPr lvl="1" eaLnBrk="1" hangingPunct="1"/>
            <a:r>
              <a:rPr lang="en-US" altLang="en-US" sz="2600" dirty="0"/>
              <a:t>Speak with </a:t>
            </a:r>
            <a:r>
              <a:rPr lang="en-US" altLang="en-US" sz="2600" dirty="0" smtClean="0"/>
              <a:t>confidence</a:t>
            </a:r>
            <a:endParaRPr lang="en-US" altLang="en-US" sz="2600" dirty="0"/>
          </a:p>
          <a:p>
            <a:pPr lvl="1" eaLnBrk="1" hangingPunct="1"/>
            <a:r>
              <a:rPr lang="en-US" altLang="en-US" sz="2600" dirty="0"/>
              <a:t>Tell if someone is lying</a:t>
            </a:r>
          </a:p>
          <a:p>
            <a:pPr lvl="1" eaLnBrk="1" hangingPunct="1"/>
            <a:r>
              <a:rPr lang="en-US" altLang="en-US" sz="2600" dirty="0"/>
              <a:t>C</a:t>
            </a:r>
            <a:r>
              <a:rPr lang="en-US" altLang="en-US" sz="2600" dirty="0" smtClean="0"/>
              <a:t>onquer </a:t>
            </a:r>
            <a:r>
              <a:rPr lang="en-US" altLang="en-US" sz="2600" dirty="0"/>
              <a:t>America’s greatest </a:t>
            </a:r>
            <a:r>
              <a:rPr lang="en-US" altLang="en-US" sz="2600" dirty="0" smtClean="0"/>
              <a:t>fear</a:t>
            </a:r>
          </a:p>
          <a:p>
            <a:pPr marL="365125" lvl="1" indent="0" eaLnBrk="1" hangingPunct="1">
              <a:buNone/>
            </a:pPr>
            <a:endParaRPr lang="en-US" altLang="en-US" sz="2600" dirty="0"/>
          </a:p>
        </p:txBody>
      </p:sp>
    </p:spTree>
    <p:extLst>
      <p:ext uri="{BB962C8B-B14F-4D97-AF65-F5344CB8AC3E}">
        <p14:creationId xmlns:p14="http://schemas.microsoft.com/office/powerpoint/2010/main" val="15879857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793289" y="4800600"/>
            <a:ext cx="7045911" cy="1828800"/>
          </a:xfrm>
        </p:spPr>
        <p:txBody>
          <a:bodyPr/>
          <a:lstStyle/>
          <a:p>
            <a:pPr marL="320040" indent="-320040" eaLnBrk="1" fontAlgn="auto" hangingPunct="1">
              <a:spcAft>
                <a:spcPts val="0"/>
              </a:spcAft>
              <a:buClr>
                <a:schemeClr val="accent6">
                  <a:lumMod val="75000"/>
                </a:schemeClr>
              </a:buClr>
              <a:defRPr/>
            </a:pPr>
            <a:r>
              <a:rPr lang="en-US" dirty="0" smtClean="0"/>
              <a:t>Theater 1</a:t>
            </a:r>
            <a:br>
              <a:rPr lang="en-US" dirty="0" smtClean="0"/>
            </a:br>
            <a:r>
              <a:rPr lang="en-US" dirty="0" smtClean="0"/>
              <a:t>Teacher: Mr. Gollon</a:t>
            </a:r>
          </a:p>
        </p:txBody>
      </p:sp>
      <p:sp>
        <p:nvSpPr>
          <p:cNvPr id="54275" name="Rectangle 3"/>
          <p:cNvSpPr>
            <a:spLocks noGrp="1" noChangeArrowheads="1"/>
          </p:cNvSpPr>
          <p:nvPr>
            <p:ph sz="quarter" idx="13"/>
          </p:nvPr>
        </p:nvSpPr>
        <p:spPr>
          <a:xfrm>
            <a:off x="304800" y="304800"/>
            <a:ext cx="8534400" cy="3902075"/>
          </a:xfrm>
        </p:spPr>
        <p:txBody>
          <a:bodyPr/>
          <a:lstStyle/>
          <a:p>
            <a:pPr indent="-182880" eaLnBrk="1" fontAlgn="auto" hangingPunct="1">
              <a:buClr>
                <a:schemeClr val="accent6">
                  <a:lumMod val="75000"/>
                </a:schemeClr>
              </a:buClr>
              <a:defRPr/>
            </a:pPr>
            <a:r>
              <a:rPr lang="en-US" sz="2800" dirty="0">
                <a:solidFill>
                  <a:schemeClr val="tx1">
                    <a:lumMod val="75000"/>
                    <a:lumOff val="25000"/>
                  </a:schemeClr>
                </a:solidFill>
              </a:rPr>
              <a:t>This course will empower you with the ability to effectively speak, listen, and improve communication skills in many different settings, and for many different audiences and purposes.</a:t>
            </a:r>
          </a:p>
          <a:p>
            <a:pPr indent="-182880" eaLnBrk="1" fontAlgn="auto" hangingPunct="1">
              <a:buClr>
                <a:schemeClr val="accent6">
                  <a:lumMod val="75000"/>
                </a:schemeClr>
              </a:buClr>
              <a:defRPr/>
            </a:pPr>
            <a:r>
              <a:rPr lang="en-US" altLang="en-US" sz="2800" dirty="0" smtClean="0"/>
              <a:t>The course will focus on acting, including:</a:t>
            </a:r>
          </a:p>
          <a:p>
            <a:pPr lvl="1" eaLnBrk="1" hangingPunct="1"/>
            <a:r>
              <a:rPr lang="en-US" altLang="en-US" sz="2200" dirty="0" smtClean="0"/>
              <a:t>Physical Expression</a:t>
            </a:r>
          </a:p>
          <a:p>
            <a:pPr lvl="1" eaLnBrk="1" hangingPunct="1"/>
            <a:r>
              <a:rPr lang="en-US" altLang="en-US" sz="2200" dirty="0" smtClean="0"/>
              <a:t>Concentration</a:t>
            </a:r>
          </a:p>
          <a:p>
            <a:pPr lvl="1" eaLnBrk="1" hangingPunct="1"/>
            <a:r>
              <a:rPr lang="en-US" altLang="en-US" sz="2200" dirty="0" smtClean="0"/>
              <a:t>Voice</a:t>
            </a:r>
          </a:p>
          <a:p>
            <a:pPr lvl="1" eaLnBrk="1" hangingPunct="1"/>
            <a:r>
              <a:rPr lang="en-US" altLang="en-US" sz="2200" dirty="0" smtClean="0"/>
              <a:t>Improvisation</a:t>
            </a:r>
          </a:p>
          <a:p>
            <a:pPr lvl="1" eaLnBrk="1" hangingPunct="1"/>
            <a:r>
              <a:rPr lang="en-US" altLang="en-US" sz="2200" dirty="0" smtClean="0"/>
              <a:t>Character Development</a:t>
            </a:r>
          </a:p>
          <a:p>
            <a:pPr lvl="1" eaLnBrk="1" hangingPunct="1"/>
            <a:r>
              <a:rPr lang="en-US" altLang="en-US" sz="2200" dirty="0" smtClean="0"/>
              <a:t>Scene Study</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4293050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793289" y="4876800"/>
            <a:ext cx="7045911" cy="1676400"/>
          </a:xfrm>
        </p:spPr>
        <p:txBody>
          <a:bodyPr/>
          <a:lstStyle/>
          <a:p>
            <a:pPr marL="320040" indent="-320040" eaLnBrk="1" fontAlgn="auto" hangingPunct="1">
              <a:spcAft>
                <a:spcPts val="0"/>
              </a:spcAft>
              <a:buClr>
                <a:schemeClr val="accent6">
                  <a:lumMod val="75000"/>
                </a:schemeClr>
              </a:buClr>
              <a:defRPr/>
            </a:pPr>
            <a:r>
              <a:rPr lang="en-US" dirty="0" smtClean="0"/>
              <a:t>Theater 2</a:t>
            </a:r>
            <a:br>
              <a:rPr lang="en-US" dirty="0" smtClean="0"/>
            </a:br>
            <a:r>
              <a:rPr lang="en-US" dirty="0" smtClean="0"/>
              <a:t>Teacher: Mr. Gollon</a:t>
            </a:r>
          </a:p>
        </p:txBody>
      </p:sp>
      <p:sp>
        <p:nvSpPr>
          <p:cNvPr id="62467" name="Rectangle 3"/>
          <p:cNvSpPr>
            <a:spLocks noGrp="1" noChangeArrowheads="1"/>
          </p:cNvSpPr>
          <p:nvPr>
            <p:ph sz="quarter" idx="13"/>
          </p:nvPr>
        </p:nvSpPr>
        <p:spPr>
          <a:xfrm>
            <a:off x="304800" y="228600"/>
            <a:ext cx="8458200" cy="6019800"/>
          </a:xfrm>
        </p:spPr>
        <p:txBody>
          <a:bodyPr rtlCol="0">
            <a:normAutofit fontScale="92500" lnSpcReduction="10000"/>
          </a:bodyPr>
          <a:lstStyle/>
          <a:p>
            <a:pPr indent="-182880" eaLnBrk="1" fontAlgn="auto" hangingPunct="1">
              <a:buClr>
                <a:schemeClr val="accent6">
                  <a:lumMod val="75000"/>
                </a:schemeClr>
              </a:buClr>
              <a:defRPr/>
            </a:pPr>
            <a:r>
              <a:rPr lang="en-US" sz="2800" dirty="0">
                <a:solidFill>
                  <a:schemeClr val="tx1">
                    <a:lumMod val="75000"/>
                    <a:lumOff val="25000"/>
                  </a:schemeClr>
                </a:solidFill>
              </a:rPr>
              <a:t>Prerequisite:  </a:t>
            </a:r>
            <a:r>
              <a:rPr lang="en-US" sz="2800" dirty="0" smtClean="0">
                <a:solidFill>
                  <a:schemeClr val="tx1">
                    <a:lumMod val="75000"/>
                    <a:lumOff val="25000"/>
                  </a:schemeClr>
                </a:solidFill>
              </a:rPr>
              <a:t>Theater </a:t>
            </a:r>
            <a:r>
              <a:rPr lang="en-US" sz="2800" dirty="0">
                <a:solidFill>
                  <a:schemeClr val="tx1">
                    <a:lumMod val="75000"/>
                    <a:lumOff val="25000"/>
                  </a:schemeClr>
                </a:solidFill>
              </a:rPr>
              <a:t>I</a:t>
            </a:r>
          </a:p>
          <a:p>
            <a:pPr indent="-182880" eaLnBrk="1" fontAlgn="auto" hangingPunct="1">
              <a:buClr>
                <a:schemeClr val="accent6">
                  <a:lumMod val="75000"/>
                </a:schemeClr>
              </a:buClr>
              <a:defRPr/>
            </a:pPr>
            <a:r>
              <a:rPr lang="en-US" sz="2800" dirty="0" smtClean="0">
                <a:solidFill>
                  <a:schemeClr val="tx1">
                    <a:lumMod val="75000"/>
                    <a:lumOff val="25000"/>
                  </a:schemeClr>
                </a:solidFill>
              </a:rPr>
              <a:t>This is an advanced course recommended for SERIOUS Theater students in grades 11 &amp; 12. It will cover all aspects of theatrical production.</a:t>
            </a:r>
          </a:p>
          <a:p>
            <a:pPr indent="-182880" eaLnBrk="1" fontAlgn="auto" hangingPunct="1">
              <a:buClr>
                <a:schemeClr val="accent6">
                  <a:lumMod val="75000"/>
                </a:schemeClr>
              </a:buClr>
              <a:defRPr/>
            </a:pPr>
            <a:r>
              <a:rPr lang="en-US" sz="2800" dirty="0" smtClean="0">
                <a:solidFill>
                  <a:schemeClr val="tx1">
                    <a:lumMod val="75000"/>
                    <a:lumOff val="25000"/>
                  </a:schemeClr>
                </a:solidFill>
              </a:rPr>
              <a:t>Ten hours of production work is required</a:t>
            </a:r>
          </a:p>
          <a:p>
            <a:pPr indent="-182880" eaLnBrk="1" fontAlgn="auto" hangingPunct="1">
              <a:buClr>
                <a:schemeClr val="accent6">
                  <a:lumMod val="75000"/>
                </a:schemeClr>
              </a:buClr>
              <a:defRPr/>
            </a:pPr>
            <a:r>
              <a:rPr lang="en-US" sz="2800" dirty="0" smtClean="0">
                <a:solidFill>
                  <a:schemeClr val="tx1">
                    <a:lumMod val="75000"/>
                    <a:lumOff val="25000"/>
                  </a:schemeClr>
                </a:solidFill>
              </a:rPr>
              <a:t>Skills covered include:  </a:t>
            </a:r>
          </a:p>
          <a:p>
            <a:pPr lvl="1" indent="-182880" eaLnBrk="1" fontAlgn="auto" hangingPunct="1">
              <a:buClr>
                <a:schemeClr val="accent6">
                  <a:lumMod val="75000"/>
                </a:schemeClr>
              </a:buClr>
              <a:defRPr/>
            </a:pPr>
            <a:r>
              <a:rPr lang="en-US" sz="2600" dirty="0" smtClean="0">
                <a:solidFill>
                  <a:schemeClr val="tx1">
                    <a:lumMod val="75000"/>
                    <a:lumOff val="25000"/>
                  </a:schemeClr>
                </a:solidFill>
              </a:rPr>
              <a:t>Auditioning</a:t>
            </a:r>
          </a:p>
          <a:p>
            <a:pPr lvl="1" indent="-182880" eaLnBrk="1" fontAlgn="auto" hangingPunct="1">
              <a:buClr>
                <a:schemeClr val="accent6">
                  <a:lumMod val="75000"/>
                </a:schemeClr>
              </a:buClr>
              <a:defRPr/>
            </a:pPr>
            <a:r>
              <a:rPr lang="en-US" sz="2600" dirty="0" smtClean="0">
                <a:solidFill>
                  <a:schemeClr val="tx1">
                    <a:lumMod val="75000"/>
                    <a:lumOff val="25000"/>
                  </a:schemeClr>
                </a:solidFill>
              </a:rPr>
              <a:t>Acting</a:t>
            </a:r>
          </a:p>
          <a:p>
            <a:pPr lvl="1" indent="-182880" eaLnBrk="1" fontAlgn="auto" hangingPunct="1">
              <a:buClr>
                <a:schemeClr val="accent6">
                  <a:lumMod val="75000"/>
                </a:schemeClr>
              </a:buClr>
              <a:defRPr/>
            </a:pPr>
            <a:r>
              <a:rPr lang="en-US" sz="2600" dirty="0" smtClean="0">
                <a:solidFill>
                  <a:schemeClr val="tx1">
                    <a:lumMod val="75000"/>
                    <a:lumOff val="25000"/>
                  </a:schemeClr>
                </a:solidFill>
              </a:rPr>
              <a:t>Directing</a:t>
            </a:r>
          </a:p>
          <a:p>
            <a:pPr lvl="1" indent="-182880" eaLnBrk="1" fontAlgn="auto" hangingPunct="1">
              <a:buClr>
                <a:schemeClr val="accent6">
                  <a:lumMod val="75000"/>
                </a:schemeClr>
              </a:buClr>
              <a:defRPr/>
            </a:pPr>
            <a:r>
              <a:rPr lang="en-US" sz="2600" dirty="0" smtClean="0">
                <a:solidFill>
                  <a:schemeClr val="tx1">
                    <a:lumMod val="75000"/>
                    <a:lumOff val="25000"/>
                  </a:schemeClr>
                </a:solidFill>
              </a:rPr>
              <a:t>Set Design</a:t>
            </a:r>
          </a:p>
          <a:p>
            <a:pPr lvl="1" indent="-182880" eaLnBrk="1" fontAlgn="auto" hangingPunct="1">
              <a:buClr>
                <a:schemeClr val="accent6">
                  <a:lumMod val="75000"/>
                </a:schemeClr>
              </a:buClr>
              <a:defRPr/>
            </a:pPr>
            <a:r>
              <a:rPr lang="en-US" sz="2600" dirty="0" smtClean="0">
                <a:solidFill>
                  <a:schemeClr val="tx1">
                    <a:lumMod val="75000"/>
                    <a:lumOff val="25000"/>
                  </a:schemeClr>
                </a:solidFill>
              </a:rPr>
              <a:t>Lighting</a:t>
            </a:r>
          </a:p>
          <a:p>
            <a:pPr lvl="1" indent="-182880" eaLnBrk="1" fontAlgn="auto" hangingPunct="1">
              <a:buClr>
                <a:schemeClr val="accent6">
                  <a:lumMod val="75000"/>
                </a:schemeClr>
              </a:buClr>
              <a:defRPr/>
            </a:pPr>
            <a:r>
              <a:rPr lang="en-US" sz="2600" dirty="0" smtClean="0">
                <a:solidFill>
                  <a:schemeClr val="tx1">
                    <a:lumMod val="75000"/>
                    <a:lumOff val="25000"/>
                  </a:schemeClr>
                </a:solidFill>
              </a:rPr>
              <a:t>Costuming</a:t>
            </a:r>
          </a:p>
          <a:p>
            <a:pPr lvl="1" indent="-182880" eaLnBrk="1" fontAlgn="auto" hangingPunct="1">
              <a:buClr>
                <a:schemeClr val="accent6">
                  <a:lumMod val="75000"/>
                </a:schemeClr>
              </a:buClr>
              <a:defRPr/>
            </a:pPr>
            <a:r>
              <a:rPr lang="en-US" sz="2600" dirty="0" smtClean="0">
                <a:solidFill>
                  <a:schemeClr val="tx1">
                    <a:lumMod val="75000"/>
                    <a:lumOff val="25000"/>
                  </a:schemeClr>
                </a:solidFill>
              </a:rPr>
              <a:t>Production</a:t>
            </a:r>
          </a:p>
          <a:p>
            <a:pPr indent="-182880" eaLnBrk="1" fontAlgn="auto" hangingPunct="1">
              <a:buClr>
                <a:schemeClr val="accent6">
                  <a:lumMod val="75000"/>
                </a:schemeClr>
              </a:buClr>
              <a:buFont typeface="Wingdings" pitchFamily="2" charset="2"/>
              <a:buNone/>
              <a:defRPr/>
            </a:pPr>
            <a:endParaRPr lang="en-US" sz="2800" dirty="0" smtClean="0">
              <a:solidFill>
                <a:schemeClr val="tx1">
                  <a:lumMod val="75000"/>
                  <a:lumOff val="25000"/>
                </a:schemeClr>
              </a:solidFill>
            </a:endParaRPr>
          </a:p>
        </p:txBody>
      </p:sp>
    </p:spTree>
    <p:extLst>
      <p:ext uri="{BB962C8B-B14F-4D97-AF65-F5344CB8AC3E}">
        <p14:creationId xmlns:p14="http://schemas.microsoft.com/office/powerpoint/2010/main" val="832124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3289" y="4876800"/>
            <a:ext cx="7045911" cy="1752600"/>
          </a:xfrm>
        </p:spPr>
        <p:txBody>
          <a:bodyPr/>
          <a:lstStyle/>
          <a:p>
            <a:pPr marL="320040" indent="-320040" eaLnBrk="1" fontAlgn="auto" hangingPunct="1">
              <a:spcAft>
                <a:spcPts val="0"/>
              </a:spcAft>
              <a:buClr>
                <a:schemeClr val="accent6">
                  <a:lumMod val="75000"/>
                </a:schemeClr>
              </a:buClr>
              <a:defRPr/>
            </a:pPr>
            <a:r>
              <a:rPr lang="en-US" dirty="0" smtClean="0"/>
              <a:t>Stagecraft</a:t>
            </a:r>
            <a:br>
              <a:rPr lang="en-US" dirty="0" smtClean="0"/>
            </a:br>
            <a:r>
              <a:rPr lang="en-US" dirty="0" smtClean="0"/>
              <a:t>Teacher: Mr. Gollon</a:t>
            </a:r>
          </a:p>
        </p:txBody>
      </p:sp>
      <p:sp>
        <p:nvSpPr>
          <p:cNvPr id="56323" name="Rectangle 3"/>
          <p:cNvSpPr>
            <a:spLocks noGrp="1" noChangeArrowheads="1"/>
          </p:cNvSpPr>
          <p:nvPr>
            <p:ph sz="quarter" idx="13"/>
          </p:nvPr>
        </p:nvSpPr>
        <p:spPr>
          <a:xfrm>
            <a:off x="304800" y="304800"/>
            <a:ext cx="8534400" cy="4495800"/>
          </a:xfrm>
        </p:spPr>
        <p:txBody>
          <a:bodyPr/>
          <a:lstStyle/>
          <a:p>
            <a:pPr eaLnBrk="1" hangingPunct="1"/>
            <a:r>
              <a:rPr lang="en-US" altLang="en-US" dirty="0" smtClean="0"/>
              <a:t>Prerequisites: Theater I and Theater 2</a:t>
            </a:r>
            <a:endParaRPr lang="en-US" altLang="en-US" dirty="0"/>
          </a:p>
          <a:p>
            <a:pPr eaLnBrk="1" hangingPunct="1"/>
            <a:r>
              <a:rPr lang="en-US" altLang="en-US" dirty="0" smtClean="0"/>
              <a:t>This course provides an intensive study of technical theater, and is recommended only for SERIOUS Theater students.</a:t>
            </a:r>
          </a:p>
          <a:p>
            <a:pPr eaLnBrk="1" hangingPunct="1"/>
            <a:r>
              <a:rPr lang="en-US" altLang="en-US" dirty="0" smtClean="0"/>
              <a:t>Students will receive training in all auditorium systems.</a:t>
            </a:r>
          </a:p>
          <a:p>
            <a:pPr eaLnBrk="1" hangingPunct="1"/>
            <a:r>
              <a:rPr lang="en-US" altLang="en-US" dirty="0" smtClean="0"/>
              <a:t>See Mr. Gollon for more information about this opportunity.</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64020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295401" y="5105400"/>
            <a:ext cx="7391399" cy="1600200"/>
          </a:xfrm>
        </p:spPr>
        <p:txBody>
          <a:bodyPr/>
          <a:lstStyle/>
          <a:p>
            <a:pPr marL="320040" indent="-320040" eaLnBrk="1" fontAlgn="auto" hangingPunct="1">
              <a:spcAft>
                <a:spcPts val="0"/>
              </a:spcAft>
              <a:buClr>
                <a:schemeClr val="accent6">
                  <a:lumMod val="75000"/>
                </a:schemeClr>
              </a:buClr>
              <a:defRPr/>
            </a:pPr>
            <a:r>
              <a:rPr lang="en-US" dirty="0" smtClean="0"/>
              <a:t>LA 9 Honors</a:t>
            </a:r>
            <a:br>
              <a:rPr lang="en-US" dirty="0" smtClean="0"/>
            </a:br>
            <a:r>
              <a:rPr lang="en-US" dirty="0" smtClean="0"/>
              <a:t>Teacher: Mrs. Kuslits</a:t>
            </a:r>
          </a:p>
        </p:txBody>
      </p:sp>
      <p:sp>
        <p:nvSpPr>
          <p:cNvPr id="58371" name="Rectangle 3"/>
          <p:cNvSpPr>
            <a:spLocks noGrp="1" noChangeArrowheads="1"/>
          </p:cNvSpPr>
          <p:nvPr>
            <p:ph sz="quarter" idx="13"/>
          </p:nvPr>
        </p:nvSpPr>
        <p:spPr>
          <a:xfrm>
            <a:off x="609600" y="533400"/>
            <a:ext cx="7848600" cy="5562600"/>
          </a:xfrm>
        </p:spPr>
        <p:txBody>
          <a:bodyPr rtlCol="0">
            <a:normAutofit fontScale="55000" lnSpcReduction="20000"/>
          </a:bodyPr>
          <a:lstStyle/>
          <a:p>
            <a:pPr indent="-182880" eaLnBrk="1" fontAlgn="auto" hangingPunct="1">
              <a:buClr>
                <a:schemeClr val="accent6">
                  <a:lumMod val="75000"/>
                </a:schemeClr>
              </a:buClr>
              <a:defRPr/>
            </a:pPr>
            <a:r>
              <a:rPr lang="en-US" sz="3600" dirty="0" smtClean="0">
                <a:solidFill>
                  <a:schemeClr val="tx1">
                    <a:lumMod val="75000"/>
                    <a:lumOff val="25000"/>
                  </a:schemeClr>
                </a:solidFill>
              </a:rPr>
              <a:t>Prerequisites: 8</a:t>
            </a:r>
            <a:r>
              <a:rPr lang="en-US" sz="3600" baseline="30000" dirty="0" smtClean="0">
                <a:solidFill>
                  <a:schemeClr val="tx1">
                    <a:lumMod val="75000"/>
                    <a:lumOff val="25000"/>
                  </a:schemeClr>
                </a:solidFill>
              </a:rPr>
              <a:t>th</a:t>
            </a:r>
            <a:r>
              <a:rPr lang="en-US" sz="3600" dirty="0" smtClean="0">
                <a:solidFill>
                  <a:schemeClr val="tx1">
                    <a:lumMod val="75000"/>
                    <a:lumOff val="25000"/>
                  </a:schemeClr>
                </a:solidFill>
              </a:rPr>
              <a:t> Grade Advanced Language Arts and/or passing grade on the placement exam</a:t>
            </a:r>
          </a:p>
          <a:p>
            <a:pPr indent="-182880" eaLnBrk="1" fontAlgn="auto" hangingPunct="1">
              <a:buClr>
                <a:schemeClr val="accent6">
                  <a:lumMod val="75000"/>
                </a:schemeClr>
              </a:buClr>
              <a:defRPr/>
            </a:pPr>
            <a:r>
              <a:rPr lang="en-US" altLang="en-US" sz="3600" dirty="0" smtClean="0">
                <a:solidFill>
                  <a:schemeClr val="tx1">
                    <a:lumMod val="75000"/>
                    <a:lumOff val="25000"/>
                  </a:schemeClr>
                </a:solidFill>
              </a:rPr>
              <a:t>LA9 </a:t>
            </a:r>
            <a:r>
              <a:rPr lang="en-US" altLang="en-US" sz="3600" dirty="0">
                <a:solidFill>
                  <a:schemeClr val="tx1">
                    <a:lumMod val="75000"/>
                    <a:lumOff val="25000"/>
                  </a:schemeClr>
                </a:solidFill>
              </a:rPr>
              <a:t>Honors students should be HIGHLY motivated, excellent readers and writers, and prepared for up to an hour of homework each night.</a:t>
            </a:r>
          </a:p>
          <a:p>
            <a:pPr indent="-182880" eaLnBrk="1" fontAlgn="auto" hangingPunct="1">
              <a:buClr>
                <a:schemeClr val="accent6">
                  <a:lumMod val="75000"/>
                </a:schemeClr>
              </a:buClr>
              <a:defRPr/>
            </a:pPr>
            <a:r>
              <a:rPr lang="en-US" sz="3600" dirty="0" smtClean="0">
                <a:solidFill>
                  <a:schemeClr val="tx1">
                    <a:lumMod val="75000"/>
                    <a:lumOff val="25000"/>
                  </a:schemeClr>
                </a:solidFill>
              </a:rPr>
              <a:t>Differences between LA9 and LA9 Honors:</a:t>
            </a:r>
          </a:p>
          <a:p>
            <a:pPr lvl="1" indent="-182880" eaLnBrk="1" fontAlgn="auto" hangingPunct="1">
              <a:buClr>
                <a:schemeClr val="accent6">
                  <a:lumMod val="75000"/>
                </a:schemeClr>
              </a:buClr>
              <a:defRPr/>
            </a:pPr>
            <a:r>
              <a:rPr lang="en-US" sz="3400" dirty="0" smtClean="0">
                <a:solidFill>
                  <a:schemeClr val="tx1">
                    <a:lumMod val="75000"/>
                    <a:lumOff val="25000"/>
                  </a:schemeClr>
                </a:solidFill>
              </a:rPr>
              <a:t>Summer work: read </a:t>
            </a:r>
            <a:r>
              <a:rPr lang="en-US" sz="3400" u="sng" dirty="0" smtClean="0">
                <a:solidFill>
                  <a:schemeClr val="tx1">
                    <a:lumMod val="75000"/>
                    <a:lumOff val="25000"/>
                  </a:schemeClr>
                </a:solidFill>
              </a:rPr>
              <a:t>Into Thin Air</a:t>
            </a:r>
            <a:r>
              <a:rPr lang="en-US" sz="3400" dirty="0" smtClean="0">
                <a:solidFill>
                  <a:schemeClr val="tx1">
                    <a:lumMod val="75000"/>
                    <a:lumOff val="25000"/>
                  </a:schemeClr>
                </a:solidFill>
              </a:rPr>
              <a:t>, </a:t>
            </a:r>
            <a:r>
              <a:rPr lang="en-US" sz="3400" u="sng" dirty="0" smtClean="0">
                <a:solidFill>
                  <a:schemeClr val="tx1">
                    <a:lumMod val="75000"/>
                    <a:lumOff val="25000"/>
                  </a:schemeClr>
                </a:solidFill>
              </a:rPr>
              <a:t>The Count of Monte Cristo</a:t>
            </a:r>
            <a:r>
              <a:rPr lang="en-US" sz="3400" dirty="0" smtClean="0">
                <a:solidFill>
                  <a:schemeClr val="tx1">
                    <a:lumMod val="75000"/>
                    <a:lumOff val="25000"/>
                  </a:schemeClr>
                </a:solidFill>
              </a:rPr>
              <a:t>, and </a:t>
            </a:r>
            <a:r>
              <a:rPr lang="en-US" sz="3400" u="sng" dirty="0" smtClean="0">
                <a:solidFill>
                  <a:schemeClr val="tx1">
                    <a:lumMod val="75000"/>
                    <a:lumOff val="25000"/>
                  </a:schemeClr>
                </a:solidFill>
              </a:rPr>
              <a:t>Jane Eyre</a:t>
            </a:r>
            <a:r>
              <a:rPr lang="en-US" sz="3400" dirty="0" smtClean="0">
                <a:solidFill>
                  <a:schemeClr val="tx1">
                    <a:lumMod val="75000"/>
                    <a:lumOff val="25000"/>
                  </a:schemeClr>
                </a:solidFill>
              </a:rPr>
              <a:t>, answer guided questions and take a test at the beginning of the school year</a:t>
            </a:r>
          </a:p>
          <a:p>
            <a:pPr lvl="1" indent="-182880" eaLnBrk="1" fontAlgn="auto" hangingPunct="1">
              <a:buClr>
                <a:schemeClr val="accent6">
                  <a:lumMod val="75000"/>
                </a:schemeClr>
              </a:buClr>
              <a:defRPr/>
            </a:pPr>
            <a:r>
              <a:rPr lang="en-US" sz="3600" dirty="0" smtClean="0">
                <a:solidFill>
                  <a:schemeClr val="tx1">
                    <a:lumMod val="75000"/>
                    <a:lumOff val="25000"/>
                  </a:schemeClr>
                </a:solidFill>
              </a:rPr>
              <a:t>Addition of </a:t>
            </a:r>
            <a:r>
              <a:rPr lang="en-US" sz="3600" u="sng" dirty="0" smtClean="0">
                <a:solidFill>
                  <a:schemeClr val="tx1">
                    <a:lumMod val="75000"/>
                    <a:lumOff val="25000"/>
                  </a:schemeClr>
                </a:solidFill>
              </a:rPr>
              <a:t>We’ve Always Lived in the Castle, </a:t>
            </a:r>
            <a:r>
              <a:rPr lang="en-US" sz="3600" dirty="0" smtClean="0">
                <a:solidFill>
                  <a:schemeClr val="tx1">
                    <a:lumMod val="75000"/>
                    <a:lumOff val="25000"/>
                  </a:schemeClr>
                </a:solidFill>
              </a:rPr>
              <a:t>several short stories, independent reading, and nonfiction pieces</a:t>
            </a:r>
            <a:endParaRPr lang="en-US" sz="3600" dirty="0">
              <a:solidFill>
                <a:schemeClr val="tx1">
                  <a:lumMod val="75000"/>
                  <a:lumOff val="25000"/>
                </a:schemeClr>
              </a:solidFill>
            </a:endParaRPr>
          </a:p>
          <a:p>
            <a:pPr lvl="1" indent="-182880" eaLnBrk="1" fontAlgn="auto" hangingPunct="1">
              <a:buClr>
                <a:schemeClr val="accent6">
                  <a:lumMod val="75000"/>
                </a:schemeClr>
              </a:buClr>
              <a:defRPr/>
            </a:pPr>
            <a:r>
              <a:rPr lang="en-US" sz="3600" dirty="0" smtClean="0">
                <a:solidFill>
                  <a:schemeClr val="tx1">
                    <a:lumMod val="75000"/>
                    <a:lumOff val="25000"/>
                  </a:schemeClr>
                </a:solidFill>
              </a:rPr>
              <a:t>Addition of four five-paragraph essays and several shorter writing pieces throughout the year </a:t>
            </a:r>
          </a:p>
          <a:p>
            <a:pPr lvl="1" indent="-182880" eaLnBrk="1" fontAlgn="auto" hangingPunct="1">
              <a:buClr>
                <a:schemeClr val="accent6">
                  <a:lumMod val="75000"/>
                </a:schemeClr>
              </a:buClr>
              <a:defRPr/>
            </a:pPr>
            <a:r>
              <a:rPr lang="en-US" sz="3600" dirty="0" smtClean="0">
                <a:solidFill>
                  <a:schemeClr val="tx1">
                    <a:lumMod val="75000"/>
                    <a:lumOff val="25000"/>
                  </a:schemeClr>
                </a:solidFill>
              </a:rPr>
              <a:t>Focus is on creating more sophisticated written responses</a:t>
            </a:r>
          </a:p>
          <a:p>
            <a:pPr indent="-182880" eaLnBrk="1" fontAlgn="auto" hangingPunct="1">
              <a:buClr>
                <a:schemeClr val="accent6">
                  <a:lumMod val="75000"/>
                </a:schemeClr>
              </a:buClr>
              <a:defRPr/>
            </a:pPr>
            <a:endParaRPr lang="en-US" dirty="0" smtClean="0">
              <a:solidFill>
                <a:schemeClr val="tx1">
                  <a:lumMod val="75000"/>
                  <a:lumOff val="25000"/>
                </a:schemeClr>
              </a:solidFill>
            </a:endParaRPr>
          </a:p>
          <a:p>
            <a:pPr marL="45720" indent="0" eaLnBrk="1" fontAlgn="auto" hangingPunct="1">
              <a:buClr>
                <a:schemeClr val="accent6">
                  <a:lumMod val="75000"/>
                </a:schemeClr>
              </a:buClr>
              <a:buFont typeface="Georgia" pitchFamily="18" charset="0"/>
              <a:buNone/>
              <a:defRPr/>
            </a:pP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
            </a:r>
            <a:br>
              <a:rPr lang="en-US" dirty="0" smtClean="0">
                <a:solidFill>
                  <a:schemeClr val="tx1">
                    <a:lumMod val="75000"/>
                    <a:lumOff val="25000"/>
                  </a:schemeClr>
                </a:solidFill>
              </a:rPr>
            </a:b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114882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Tenth Grade Options</a:t>
            </a:r>
            <a:endParaRPr lang="en-US" dirty="0"/>
          </a:p>
        </p:txBody>
      </p:sp>
      <p:sp>
        <p:nvSpPr>
          <p:cNvPr id="5" name="Content Placeholder 4"/>
          <p:cNvSpPr>
            <a:spLocks noGrp="1"/>
          </p:cNvSpPr>
          <p:nvPr>
            <p:ph sz="quarter" idx="13"/>
          </p:nvPr>
        </p:nvSpPr>
        <p:spPr>
          <a:xfrm>
            <a:off x="1143000" y="731519"/>
            <a:ext cx="6400800" cy="3640455"/>
          </a:xfrm>
        </p:spPr>
        <p:txBody>
          <a:bodyPr/>
          <a:lstStyle/>
          <a:p>
            <a:r>
              <a:rPr lang="en-US" dirty="0" smtClean="0"/>
              <a:t>LA10 or LA10 Honors</a:t>
            </a:r>
          </a:p>
          <a:p>
            <a:r>
              <a:rPr lang="en-US" dirty="0" smtClean="0"/>
              <a:t>Additional </a:t>
            </a:r>
            <a:r>
              <a:rPr lang="en-US" b="1" dirty="0" smtClean="0"/>
              <a:t>Elective</a:t>
            </a:r>
            <a:r>
              <a:rPr lang="en-US" dirty="0" smtClean="0"/>
              <a:t> Options:</a:t>
            </a:r>
          </a:p>
          <a:p>
            <a:pPr lvl="1"/>
            <a:r>
              <a:rPr lang="en-US" dirty="0" smtClean="0"/>
              <a:t>Creative Writing</a:t>
            </a:r>
          </a:p>
          <a:p>
            <a:pPr lvl="1"/>
            <a:r>
              <a:rPr lang="en-US" dirty="0" smtClean="0"/>
              <a:t>Debate/Forensics</a:t>
            </a:r>
          </a:p>
          <a:p>
            <a:pPr lvl="1"/>
            <a:r>
              <a:rPr lang="en-US" dirty="0" smtClean="0"/>
              <a:t>Multimedia Communications</a:t>
            </a:r>
          </a:p>
          <a:p>
            <a:pPr lvl="1"/>
            <a:r>
              <a:rPr lang="en-US" dirty="0" smtClean="0"/>
              <a:t>Advanced Multimedia Communications (i.e. Talon)</a:t>
            </a:r>
          </a:p>
          <a:p>
            <a:pPr lvl="1"/>
            <a:r>
              <a:rPr lang="en-US" dirty="0" smtClean="0"/>
              <a:t>Oral Communications</a:t>
            </a:r>
          </a:p>
          <a:p>
            <a:pPr lvl="1"/>
            <a:r>
              <a:rPr lang="en-US" dirty="0" smtClean="0"/>
              <a:t>Theater 1</a:t>
            </a:r>
          </a:p>
        </p:txBody>
      </p:sp>
    </p:spTree>
    <p:extLst>
      <p:ext uri="{BB962C8B-B14F-4D97-AF65-F5344CB8AC3E}">
        <p14:creationId xmlns:p14="http://schemas.microsoft.com/office/powerpoint/2010/main" val="375982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219200" y="5867400"/>
            <a:ext cx="7620000" cy="809432"/>
          </a:xfrm>
        </p:spPr>
        <p:txBody>
          <a:bodyPr/>
          <a:lstStyle/>
          <a:p>
            <a:pPr marL="320040" indent="-320040" eaLnBrk="1" fontAlgn="auto" hangingPunct="1">
              <a:spcAft>
                <a:spcPts val="0"/>
              </a:spcAft>
              <a:buClr>
                <a:schemeClr val="accent6">
                  <a:lumMod val="75000"/>
                </a:schemeClr>
              </a:buClr>
              <a:defRPr/>
            </a:pPr>
            <a:r>
              <a:rPr lang="en-US" dirty="0" smtClean="0"/>
              <a:t>LA 10</a:t>
            </a:r>
            <a:br>
              <a:rPr lang="en-US" dirty="0" smtClean="0"/>
            </a:br>
            <a:endParaRPr lang="en-US" dirty="0" smtClean="0"/>
          </a:p>
        </p:txBody>
      </p:sp>
      <p:sp>
        <p:nvSpPr>
          <p:cNvPr id="7171" name="Rectangle 3"/>
          <p:cNvSpPr>
            <a:spLocks noGrp="1" noChangeArrowheads="1"/>
          </p:cNvSpPr>
          <p:nvPr>
            <p:ph sz="quarter" idx="13"/>
          </p:nvPr>
        </p:nvSpPr>
        <p:spPr>
          <a:xfrm>
            <a:off x="457200" y="457200"/>
            <a:ext cx="8077200" cy="5334000"/>
          </a:xfrm>
        </p:spPr>
        <p:txBody>
          <a:bodyPr/>
          <a:lstStyle/>
          <a:p>
            <a:pPr eaLnBrk="1" hangingPunct="1"/>
            <a:r>
              <a:rPr lang="en-US" altLang="en-US" sz="1700" dirty="0" smtClean="0"/>
              <a:t>This language arts course develops reading, writing, listening, speaking and viewing skills. Reading material covers all genres: novel, short story, poetry, drama and non-fiction. </a:t>
            </a:r>
          </a:p>
          <a:p>
            <a:pPr eaLnBrk="1" hangingPunct="1"/>
            <a:r>
              <a:rPr lang="en-US" altLang="en-US" sz="1700" dirty="0" smtClean="0"/>
              <a:t>Major texts may include: several non-fiction, historical documents by the Founding Fathers, short stories and poetry with the Romantics Unit, Transcendentalism, </a:t>
            </a:r>
            <a:r>
              <a:rPr lang="en-US" altLang="en-US" sz="1700" i="1" dirty="0" smtClean="0"/>
              <a:t>The Crucible </a:t>
            </a:r>
            <a:r>
              <a:rPr lang="en-US" altLang="en-US" sz="1700" dirty="0" smtClean="0"/>
              <a:t>(play/film), </a:t>
            </a:r>
            <a:r>
              <a:rPr lang="en-US" altLang="en-US" sz="1700" i="1" dirty="0" smtClean="0"/>
              <a:t>The House on Mango Street </a:t>
            </a:r>
            <a:r>
              <a:rPr lang="en-US" altLang="en-US" sz="1700" dirty="0" smtClean="0"/>
              <a:t>(collection of vignettes), </a:t>
            </a:r>
            <a:r>
              <a:rPr lang="en-US" altLang="en-US" sz="1700" i="1" dirty="0" smtClean="0"/>
              <a:t>Of Mice and Men </a:t>
            </a:r>
            <a:r>
              <a:rPr lang="en-US" altLang="en-US" sz="1700" dirty="0" smtClean="0"/>
              <a:t>(novel/film), Harlem Renaissance,</a:t>
            </a:r>
            <a:r>
              <a:rPr lang="en-US" altLang="en-US" sz="1700" i="1" dirty="0" smtClean="0"/>
              <a:t> A Raisin in the Sun </a:t>
            </a:r>
            <a:r>
              <a:rPr lang="en-US" altLang="en-US" sz="1700" dirty="0" smtClean="0"/>
              <a:t>(play/film), </a:t>
            </a:r>
            <a:r>
              <a:rPr lang="en-US" altLang="en-US" sz="1700" i="1" dirty="0" smtClean="0"/>
              <a:t>The Truman Show</a:t>
            </a:r>
            <a:r>
              <a:rPr lang="en-US" altLang="en-US" sz="1700" dirty="0" smtClean="0"/>
              <a:t> (film) with </a:t>
            </a:r>
            <a:r>
              <a:rPr lang="en-US" altLang="en-US" sz="1700" i="1" dirty="0" smtClean="0"/>
              <a:t>Fahrenheit 451 </a:t>
            </a:r>
            <a:r>
              <a:rPr lang="en-US" altLang="en-US" sz="1700" dirty="0" smtClean="0"/>
              <a:t>(novel).</a:t>
            </a:r>
          </a:p>
          <a:p>
            <a:pPr eaLnBrk="1" hangingPunct="1"/>
            <a:r>
              <a:rPr lang="en-US" altLang="en-US" sz="1700" dirty="0" smtClean="0"/>
              <a:t>Major writing includes: narrative, literary analysis/close reading, argumentation/persuasion (essay or speech), and research with formal outline, works cited, and presentation components.</a:t>
            </a:r>
          </a:p>
          <a:p>
            <a:pPr eaLnBrk="1" hangingPunct="1"/>
            <a:r>
              <a:rPr lang="en-US" altLang="en-US" sz="1700" dirty="0" smtClean="0"/>
              <a:t>Grammar skills include: parts of speech review, commas, apostrophes, semi-colons/colons/hyphens, quotation marks, fragments/run-ons, independent/dependent clauses, sentence types, subject-verb agreement, pronoun-antecedent agreement, and sentence variety.</a:t>
            </a:r>
          </a:p>
          <a:p>
            <a:pPr eaLnBrk="1" hangingPunct="1"/>
            <a:r>
              <a:rPr lang="en-US" altLang="en-US" sz="1700" dirty="0" smtClean="0"/>
              <a:t>Common assessments are part of the semester exams.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98089" y="5105400"/>
            <a:ext cx="6741111" cy="1600200"/>
          </a:xfrm>
        </p:spPr>
        <p:txBody>
          <a:bodyPr/>
          <a:lstStyle/>
          <a:p>
            <a:pPr marL="320040" indent="-320040" eaLnBrk="1" fontAlgn="auto" hangingPunct="1">
              <a:spcAft>
                <a:spcPts val="0"/>
              </a:spcAft>
              <a:buClr>
                <a:schemeClr val="accent6">
                  <a:lumMod val="75000"/>
                </a:schemeClr>
              </a:buClr>
              <a:defRPr/>
            </a:pPr>
            <a:r>
              <a:rPr lang="en-US" dirty="0" smtClean="0"/>
              <a:t>LA 10 Honors</a:t>
            </a:r>
            <a:br>
              <a:rPr lang="en-US" dirty="0" smtClean="0"/>
            </a:br>
            <a:r>
              <a:rPr lang="en-US" sz="2800" dirty="0" smtClean="0"/>
              <a:t>Teachers: Mrs. Painter and Mrs. Cusmano</a:t>
            </a:r>
          </a:p>
        </p:txBody>
      </p:sp>
      <p:sp>
        <p:nvSpPr>
          <p:cNvPr id="9219" name="Rectangle 3"/>
          <p:cNvSpPr>
            <a:spLocks noGrp="1" noChangeArrowheads="1"/>
          </p:cNvSpPr>
          <p:nvPr>
            <p:ph sz="quarter" idx="13"/>
          </p:nvPr>
        </p:nvSpPr>
        <p:spPr>
          <a:xfrm>
            <a:off x="457200" y="731838"/>
            <a:ext cx="8153400" cy="4525962"/>
          </a:xfrm>
        </p:spPr>
        <p:txBody>
          <a:bodyPr rtlCol="0">
            <a:noAutofit/>
          </a:bodyPr>
          <a:lstStyle/>
          <a:p>
            <a:pPr indent="-182880" eaLnBrk="1" fontAlgn="auto" hangingPunct="1">
              <a:lnSpc>
                <a:spcPct val="80000"/>
              </a:lnSpc>
              <a:spcBef>
                <a:spcPts val="600"/>
              </a:spcBef>
              <a:spcAft>
                <a:spcPts val="0"/>
              </a:spcAft>
              <a:buClr>
                <a:schemeClr val="accent6">
                  <a:lumMod val="75000"/>
                </a:schemeClr>
              </a:buClr>
              <a:defRPr/>
            </a:pPr>
            <a:r>
              <a:rPr lang="en-US" altLang="en-US" dirty="0" smtClean="0">
                <a:solidFill>
                  <a:schemeClr val="tx1">
                    <a:lumMod val="75000"/>
                    <a:lumOff val="25000"/>
                  </a:schemeClr>
                </a:solidFill>
              </a:rPr>
              <a:t>Prerequisite: LA9 Honors OR LA9 Teacher’s signature on your scheduling card.</a:t>
            </a:r>
          </a:p>
          <a:p>
            <a:pPr indent="-182880" eaLnBrk="1" fontAlgn="auto" hangingPunct="1">
              <a:lnSpc>
                <a:spcPct val="80000"/>
              </a:lnSpc>
              <a:spcBef>
                <a:spcPts val="600"/>
              </a:spcBef>
              <a:spcAft>
                <a:spcPts val="0"/>
              </a:spcAft>
              <a:buClr>
                <a:schemeClr val="accent6">
                  <a:lumMod val="75000"/>
                </a:schemeClr>
              </a:buClr>
              <a:defRPr/>
            </a:pPr>
            <a:r>
              <a:rPr lang="en-US" altLang="en-US" dirty="0" smtClean="0">
                <a:solidFill>
                  <a:schemeClr val="tx1">
                    <a:lumMod val="75000"/>
                    <a:lumOff val="25000"/>
                  </a:schemeClr>
                </a:solidFill>
              </a:rPr>
              <a:t>LA10 Honors students should be HIGHLY motivated, excellent readers and writers, and prepared for up to an hour of homework each night.</a:t>
            </a:r>
          </a:p>
          <a:p>
            <a:pPr indent="-182880" eaLnBrk="1" fontAlgn="auto" hangingPunct="1">
              <a:lnSpc>
                <a:spcPct val="80000"/>
              </a:lnSpc>
              <a:spcBef>
                <a:spcPts val="600"/>
              </a:spcBef>
              <a:spcAft>
                <a:spcPts val="0"/>
              </a:spcAft>
              <a:buClr>
                <a:schemeClr val="accent6">
                  <a:lumMod val="75000"/>
                </a:schemeClr>
              </a:buClr>
              <a:defRPr/>
            </a:pPr>
            <a:r>
              <a:rPr lang="en-US" dirty="0" smtClean="0">
                <a:solidFill>
                  <a:schemeClr val="tx1">
                    <a:lumMod val="75000"/>
                    <a:lumOff val="25000"/>
                  </a:schemeClr>
                </a:solidFill>
              </a:rPr>
              <a:t>Differences between LA10 and LA10 Honors:</a:t>
            </a:r>
          </a:p>
          <a:p>
            <a:pPr lvl="1" indent="-182880" eaLnBrk="1" fontAlgn="auto" hangingPunct="1">
              <a:lnSpc>
                <a:spcPct val="80000"/>
              </a:lnSpc>
              <a:spcBef>
                <a:spcPts val="600"/>
              </a:spcBef>
              <a:spcAft>
                <a:spcPts val="0"/>
              </a:spcAft>
              <a:buClr>
                <a:schemeClr val="accent6">
                  <a:lumMod val="75000"/>
                </a:schemeClr>
              </a:buClr>
              <a:defRPr/>
            </a:pPr>
            <a:r>
              <a:rPr lang="en-US" sz="2200" dirty="0" smtClean="0">
                <a:solidFill>
                  <a:schemeClr val="tx1">
                    <a:lumMod val="75000"/>
                    <a:lumOff val="25000"/>
                  </a:schemeClr>
                </a:solidFill>
              </a:rPr>
              <a:t>Summer Work: read </a:t>
            </a:r>
            <a:r>
              <a:rPr lang="en-US" sz="2200" i="1" dirty="0" smtClean="0">
                <a:solidFill>
                  <a:schemeClr val="tx1">
                    <a:lumMod val="75000"/>
                    <a:lumOff val="25000"/>
                  </a:schemeClr>
                </a:solidFill>
              </a:rPr>
              <a:t>The </a:t>
            </a:r>
            <a:r>
              <a:rPr lang="en-US" sz="2200" i="1" dirty="0">
                <a:solidFill>
                  <a:schemeClr val="tx1">
                    <a:lumMod val="75000"/>
                    <a:lumOff val="25000"/>
                  </a:schemeClr>
                </a:solidFill>
              </a:rPr>
              <a:t>Scarlet Letter</a:t>
            </a:r>
            <a:r>
              <a:rPr lang="en-US" sz="2200" i="1" dirty="0" smtClean="0">
                <a:solidFill>
                  <a:schemeClr val="tx1">
                    <a:lumMod val="75000"/>
                    <a:lumOff val="25000"/>
                  </a:schemeClr>
                </a:solidFill>
              </a:rPr>
              <a:t>,</a:t>
            </a:r>
            <a:r>
              <a:rPr lang="en-US" sz="2200" dirty="0" smtClean="0">
                <a:solidFill>
                  <a:schemeClr val="tx1">
                    <a:lumMod val="75000"/>
                    <a:lumOff val="25000"/>
                  </a:schemeClr>
                </a:solidFill>
              </a:rPr>
              <a:t> </a:t>
            </a:r>
            <a:r>
              <a:rPr lang="en-US" sz="2200" i="1" dirty="0" smtClean="0">
                <a:solidFill>
                  <a:schemeClr val="tx1">
                    <a:lumMod val="75000"/>
                    <a:lumOff val="25000"/>
                  </a:schemeClr>
                </a:solidFill>
              </a:rPr>
              <a:t>The </a:t>
            </a:r>
            <a:r>
              <a:rPr lang="en-US" sz="2200" i="1" dirty="0">
                <a:solidFill>
                  <a:schemeClr val="tx1">
                    <a:lumMod val="75000"/>
                    <a:lumOff val="25000"/>
                  </a:schemeClr>
                </a:solidFill>
              </a:rPr>
              <a:t>House on Mango </a:t>
            </a:r>
            <a:r>
              <a:rPr lang="en-US" sz="2200" i="1" dirty="0" smtClean="0">
                <a:solidFill>
                  <a:schemeClr val="tx1">
                    <a:lumMod val="75000"/>
                    <a:lumOff val="25000"/>
                  </a:schemeClr>
                </a:solidFill>
              </a:rPr>
              <a:t>Street</a:t>
            </a:r>
            <a:r>
              <a:rPr lang="en-US" sz="2200" dirty="0" smtClean="0">
                <a:solidFill>
                  <a:schemeClr val="tx1">
                    <a:lumMod val="75000"/>
                    <a:lumOff val="25000"/>
                  </a:schemeClr>
                </a:solidFill>
              </a:rPr>
              <a:t>, and a memoir of your choice</a:t>
            </a:r>
            <a:r>
              <a:rPr lang="en-US" sz="2200" i="1" dirty="0" smtClean="0">
                <a:solidFill>
                  <a:schemeClr val="tx1">
                    <a:lumMod val="75000"/>
                    <a:lumOff val="25000"/>
                  </a:schemeClr>
                </a:solidFill>
              </a:rPr>
              <a:t> </a:t>
            </a:r>
            <a:r>
              <a:rPr lang="en-US" sz="2200" dirty="0">
                <a:solidFill>
                  <a:schemeClr val="tx1">
                    <a:lumMod val="75000"/>
                    <a:lumOff val="25000"/>
                  </a:schemeClr>
                </a:solidFill>
              </a:rPr>
              <a:t>over the </a:t>
            </a:r>
            <a:r>
              <a:rPr lang="en-US" sz="2200" dirty="0" smtClean="0">
                <a:solidFill>
                  <a:schemeClr val="tx1">
                    <a:lumMod val="75000"/>
                    <a:lumOff val="25000"/>
                  </a:schemeClr>
                </a:solidFill>
              </a:rPr>
              <a:t>summer. </a:t>
            </a:r>
            <a:r>
              <a:rPr lang="en-US" sz="2200" dirty="0">
                <a:solidFill>
                  <a:schemeClr val="tx1">
                    <a:lumMod val="75000"/>
                    <a:lumOff val="25000"/>
                  </a:schemeClr>
                </a:solidFill>
              </a:rPr>
              <a:t>Students also have a nonfiction reading requirement over the </a:t>
            </a:r>
            <a:r>
              <a:rPr lang="en-US" sz="2200" dirty="0" smtClean="0">
                <a:solidFill>
                  <a:schemeClr val="tx1">
                    <a:lumMod val="75000"/>
                    <a:lumOff val="25000"/>
                  </a:schemeClr>
                </a:solidFill>
              </a:rPr>
              <a:t>summer.</a:t>
            </a:r>
          </a:p>
          <a:p>
            <a:pPr lvl="1" eaLnBrk="1" hangingPunct="1">
              <a:lnSpc>
                <a:spcPct val="80000"/>
              </a:lnSpc>
              <a:spcBef>
                <a:spcPts val="600"/>
              </a:spcBef>
              <a:spcAft>
                <a:spcPts val="0"/>
              </a:spcAft>
              <a:defRPr/>
            </a:pPr>
            <a:r>
              <a:rPr lang="en-US" altLang="en-US" sz="2200" dirty="0" smtClean="0"/>
              <a:t>Addition of modernism, realism and regionalism, nonfiction pieces, close-reading assignments, and analysis of rhetorical devices and how they are used.</a:t>
            </a:r>
          </a:p>
          <a:p>
            <a:pPr lvl="1" eaLnBrk="1" hangingPunct="1">
              <a:lnSpc>
                <a:spcPct val="80000"/>
              </a:lnSpc>
              <a:spcBef>
                <a:spcPts val="600"/>
              </a:spcBef>
              <a:spcAft>
                <a:spcPts val="0"/>
              </a:spcAft>
              <a:defRPr/>
            </a:pPr>
            <a:r>
              <a:rPr lang="en-US" altLang="en-US" sz="2200" dirty="0" smtClean="0"/>
              <a:t>AP </a:t>
            </a:r>
            <a:r>
              <a:rPr lang="en-US" altLang="en-US" sz="2200" dirty="0"/>
              <a:t>practice and reading and writing to prepare for </a:t>
            </a:r>
            <a:r>
              <a:rPr lang="en-US" altLang="en-US" sz="2200" dirty="0" smtClean="0"/>
              <a:t>coursework in AP Language and/or AP Literature</a:t>
            </a:r>
            <a:endParaRPr lang="en-US" altLang="en-US" sz="2200" dirty="0"/>
          </a:p>
          <a:p>
            <a:pPr eaLnBrk="1" hangingPunct="1">
              <a:lnSpc>
                <a:spcPct val="80000"/>
              </a:lnSpc>
              <a:spcBef>
                <a:spcPts val="600"/>
              </a:spcBef>
              <a:spcAft>
                <a:spcPts val="0"/>
              </a:spcAft>
              <a:defRPr/>
            </a:pPr>
            <a:endParaRPr lang="en-US" sz="1800" dirty="0" smtClean="0">
              <a:solidFill>
                <a:schemeClr val="tx1">
                  <a:lumMod val="75000"/>
                  <a:lumOff val="25000"/>
                </a:schemeClr>
              </a:solidFill>
            </a:endParaRPr>
          </a:p>
          <a:p>
            <a:pPr indent="-182880" eaLnBrk="1" fontAlgn="auto" hangingPunct="1">
              <a:lnSpc>
                <a:spcPct val="80000"/>
              </a:lnSpc>
              <a:spcBef>
                <a:spcPts val="600"/>
              </a:spcBef>
              <a:spcAft>
                <a:spcPts val="0"/>
              </a:spcAft>
              <a:buClr>
                <a:schemeClr val="accent6">
                  <a:lumMod val="75000"/>
                </a:schemeClr>
              </a:buClr>
              <a:defRPr/>
            </a:pPr>
            <a:endParaRPr lang="en-US" sz="1800" dirty="0">
              <a:solidFill>
                <a:schemeClr val="tx1">
                  <a:lumMod val="75000"/>
                  <a:lumOff val="25000"/>
                </a:schemeClr>
              </a:solidFill>
            </a:endParaRPr>
          </a:p>
          <a:p>
            <a:pPr indent="-182880" eaLnBrk="1" fontAlgn="auto" hangingPunct="1">
              <a:lnSpc>
                <a:spcPct val="80000"/>
              </a:lnSpc>
              <a:spcBef>
                <a:spcPts val="600"/>
              </a:spcBef>
              <a:spcAft>
                <a:spcPts val="0"/>
              </a:spcAft>
              <a:buClr>
                <a:schemeClr val="accent6">
                  <a:lumMod val="75000"/>
                </a:schemeClr>
              </a:buClr>
              <a:defRPr/>
            </a:pPr>
            <a:endParaRPr lang="en-US" altLang="en-US" sz="18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1693394"/>
            <a:ext cx="3346704" cy="639762"/>
          </a:xfrm>
        </p:spPr>
        <p:txBody>
          <a:bodyPr/>
          <a:lstStyle/>
          <a:p>
            <a:r>
              <a:rPr lang="en-US" dirty="0" smtClean="0"/>
              <a:t>Literature Courses</a:t>
            </a:r>
            <a:endParaRPr lang="en-US" dirty="0"/>
          </a:p>
        </p:txBody>
      </p:sp>
      <p:sp>
        <p:nvSpPr>
          <p:cNvPr id="5" name="Content Placeholder 4"/>
          <p:cNvSpPr>
            <a:spLocks noGrp="1"/>
          </p:cNvSpPr>
          <p:nvPr>
            <p:ph sz="half" idx="2"/>
          </p:nvPr>
        </p:nvSpPr>
        <p:spPr>
          <a:xfrm>
            <a:off x="1156447" y="2362201"/>
            <a:ext cx="3339353" cy="3505200"/>
          </a:xfrm>
        </p:spPr>
        <p:txBody>
          <a:bodyPr>
            <a:normAutofit fontScale="92500" lnSpcReduction="10000"/>
          </a:bodyPr>
          <a:lstStyle/>
          <a:p>
            <a:r>
              <a:rPr lang="en-US" dirty="0" smtClean="0"/>
              <a:t>British Literature</a:t>
            </a:r>
          </a:p>
          <a:p>
            <a:r>
              <a:rPr lang="en-US" dirty="0" smtClean="0"/>
              <a:t>Exploring Literature (meant for struggling readers)</a:t>
            </a:r>
          </a:p>
          <a:p>
            <a:r>
              <a:rPr lang="en-US" dirty="0"/>
              <a:t>Introduction to Film/ Screenwriting</a:t>
            </a:r>
          </a:p>
          <a:p>
            <a:r>
              <a:rPr lang="en-US" dirty="0" smtClean="0"/>
              <a:t>Literature of the Strange and Mysterious</a:t>
            </a:r>
          </a:p>
          <a:p>
            <a:r>
              <a:rPr lang="en-US" dirty="0" smtClean="0"/>
              <a:t>Mythology</a:t>
            </a:r>
          </a:p>
          <a:p>
            <a:r>
              <a:rPr lang="en-US" dirty="0" smtClean="0"/>
              <a:t>Poetry</a:t>
            </a:r>
          </a:p>
          <a:p>
            <a:r>
              <a:rPr lang="en-US" dirty="0" smtClean="0"/>
              <a:t>Shakespeare</a:t>
            </a:r>
          </a:p>
          <a:p>
            <a:r>
              <a:rPr lang="en-US" dirty="0" smtClean="0"/>
              <a:t>20</a:t>
            </a:r>
            <a:r>
              <a:rPr lang="en-US" baseline="30000" dirty="0" smtClean="0"/>
              <a:t>th</a:t>
            </a:r>
            <a:r>
              <a:rPr lang="en-US" dirty="0" smtClean="0"/>
              <a:t> Century Literature</a:t>
            </a:r>
          </a:p>
        </p:txBody>
      </p:sp>
      <p:sp>
        <p:nvSpPr>
          <p:cNvPr id="6" name="Text Placeholder 5"/>
          <p:cNvSpPr>
            <a:spLocks noGrp="1"/>
          </p:cNvSpPr>
          <p:nvPr>
            <p:ph type="body" sz="quarter" idx="3"/>
          </p:nvPr>
        </p:nvSpPr>
        <p:spPr>
          <a:xfrm>
            <a:off x="4647302" y="1693394"/>
            <a:ext cx="3346704" cy="639762"/>
          </a:xfrm>
        </p:spPr>
        <p:txBody>
          <a:bodyPr/>
          <a:lstStyle/>
          <a:p>
            <a:r>
              <a:rPr lang="en-US" dirty="0" smtClean="0"/>
              <a:t>Additional Electives</a:t>
            </a:r>
            <a:endParaRPr lang="en-US" dirty="0"/>
          </a:p>
        </p:txBody>
      </p:sp>
      <p:sp>
        <p:nvSpPr>
          <p:cNvPr id="7" name="Content Placeholder 6"/>
          <p:cNvSpPr>
            <a:spLocks noGrp="1"/>
          </p:cNvSpPr>
          <p:nvPr>
            <p:ph sz="quarter" idx="4"/>
          </p:nvPr>
        </p:nvSpPr>
        <p:spPr>
          <a:xfrm>
            <a:off x="4645024" y="2360905"/>
            <a:ext cx="3508375" cy="3582695"/>
          </a:xfrm>
        </p:spPr>
        <p:txBody>
          <a:bodyPr>
            <a:normAutofit/>
          </a:bodyPr>
          <a:lstStyle/>
          <a:p>
            <a:r>
              <a:rPr lang="en-US" dirty="0"/>
              <a:t>Creative Writing</a:t>
            </a:r>
          </a:p>
          <a:p>
            <a:r>
              <a:rPr lang="en-US" dirty="0" smtClean="0"/>
              <a:t>Debate/Forensics</a:t>
            </a:r>
          </a:p>
          <a:p>
            <a:r>
              <a:rPr lang="en-US" dirty="0" smtClean="0"/>
              <a:t>Multimedia Communications OR Advanced Multimedia Communications</a:t>
            </a:r>
            <a:endParaRPr lang="en-US" dirty="0"/>
          </a:p>
          <a:p>
            <a:r>
              <a:rPr lang="en-US" dirty="0"/>
              <a:t>Oral Communications</a:t>
            </a:r>
          </a:p>
          <a:p>
            <a:r>
              <a:rPr lang="en-US" dirty="0"/>
              <a:t>Theater </a:t>
            </a:r>
            <a:r>
              <a:rPr lang="en-US" dirty="0" smtClean="0"/>
              <a:t>1 OR Theater 2</a:t>
            </a:r>
            <a:endParaRPr lang="en-US" dirty="0"/>
          </a:p>
        </p:txBody>
      </p:sp>
      <p:sp>
        <p:nvSpPr>
          <p:cNvPr id="4" name="Title 3"/>
          <p:cNvSpPr>
            <a:spLocks noGrp="1"/>
          </p:cNvSpPr>
          <p:nvPr>
            <p:ph type="title"/>
          </p:nvPr>
        </p:nvSpPr>
        <p:spPr>
          <a:xfrm>
            <a:off x="1793875" y="5638800"/>
            <a:ext cx="7045325" cy="990599"/>
          </a:xfrm>
        </p:spPr>
        <p:txBody>
          <a:bodyPr/>
          <a:lstStyle/>
          <a:p>
            <a:r>
              <a:rPr lang="en-US" dirty="0" smtClean="0"/>
              <a:t>Eleventh Grade Options</a:t>
            </a:r>
            <a:endParaRPr lang="en-US" dirty="0"/>
          </a:p>
        </p:txBody>
      </p:sp>
      <p:sp>
        <p:nvSpPr>
          <p:cNvPr id="8" name="Rectangle 7"/>
          <p:cNvSpPr/>
          <p:nvPr/>
        </p:nvSpPr>
        <p:spPr>
          <a:xfrm>
            <a:off x="381000" y="304800"/>
            <a:ext cx="8458200" cy="1477328"/>
          </a:xfrm>
          <a:prstGeom prst="rect">
            <a:avLst/>
          </a:prstGeom>
        </p:spPr>
        <p:txBody>
          <a:bodyPr wrap="square">
            <a:spAutoFit/>
          </a:bodyPr>
          <a:lstStyle/>
          <a:p>
            <a:r>
              <a:rPr lang="en-US" dirty="0" smtClean="0"/>
              <a:t>AP Language (yearlong), Elements (yearlong), or Applications (semester)</a:t>
            </a:r>
          </a:p>
          <a:p>
            <a:pPr lvl="1"/>
            <a:r>
              <a:rPr lang="en-US" dirty="0" smtClean="0"/>
              <a:t>Note: If you take AP Language or Elements, you do not need to select an additional literature </a:t>
            </a:r>
            <a:r>
              <a:rPr lang="en-US" dirty="0" smtClean="0"/>
              <a:t>course</a:t>
            </a:r>
            <a:r>
              <a:rPr lang="en-US" dirty="0" smtClean="0"/>
              <a:t>; if you select Applications, you will need to rank your top three literature elective choices.</a:t>
            </a:r>
          </a:p>
        </p:txBody>
      </p:sp>
    </p:spTree>
    <p:extLst>
      <p:ext uri="{BB962C8B-B14F-4D97-AF65-F5344CB8AC3E}">
        <p14:creationId xmlns:p14="http://schemas.microsoft.com/office/powerpoint/2010/main" val="2337797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5105400"/>
            <a:ext cx="8763001" cy="2057400"/>
          </a:xfrm>
        </p:spPr>
        <p:txBody>
          <a:bodyPr/>
          <a:lstStyle/>
          <a:p>
            <a:pPr marL="320040" indent="-320040" eaLnBrk="1" fontAlgn="auto" hangingPunct="1">
              <a:spcAft>
                <a:spcPts val="0"/>
              </a:spcAft>
              <a:buClr>
                <a:schemeClr val="accent6">
                  <a:lumMod val="75000"/>
                </a:schemeClr>
              </a:buClr>
              <a:defRPr/>
            </a:pPr>
            <a:r>
              <a:rPr lang="en-US" dirty="0" smtClean="0"/>
              <a:t>AP Language and Composition</a:t>
            </a:r>
            <a:br>
              <a:rPr lang="en-US" dirty="0" smtClean="0"/>
            </a:br>
            <a:r>
              <a:rPr lang="en-US" sz="3600" dirty="0" smtClean="0"/>
              <a:t>Teachers: Ms. Burke and Ms. Frisby</a:t>
            </a:r>
          </a:p>
        </p:txBody>
      </p:sp>
      <p:sp>
        <p:nvSpPr>
          <p:cNvPr id="39939" name="Rectangle 3"/>
          <p:cNvSpPr>
            <a:spLocks noGrp="1" noChangeArrowheads="1"/>
          </p:cNvSpPr>
          <p:nvPr>
            <p:ph sz="quarter" idx="13"/>
          </p:nvPr>
        </p:nvSpPr>
        <p:spPr>
          <a:xfrm>
            <a:off x="304800" y="304800"/>
            <a:ext cx="8534400" cy="5029200"/>
          </a:xfrm>
        </p:spPr>
        <p:txBody>
          <a:bodyPr rtlCol="0">
            <a:normAutofit lnSpcReduction="10000"/>
          </a:bodyPr>
          <a:lstStyle/>
          <a:p>
            <a:pPr indent="-182880" eaLnBrk="1" fontAlgn="auto" hangingPunct="1">
              <a:lnSpc>
                <a:spcPct val="90000"/>
              </a:lnSpc>
              <a:buClr>
                <a:schemeClr val="accent6">
                  <a:lumMod val="75000"/>
                </a:schemeClr>
              </a:buClr>
              <a:defRPr/>
            </a:pPr>
            <a:r>
              <a:rPr lang="en-US" sz="2000" dirty="0">
                <a:solidFill>
                  <a:schemeClr val="tx1">
                    <a:lumMod val="75000"/>
                    <a:lumOff val="25000"/>
                  </a:schemeClr>
                </a:solidFill>
              </a:rPr>
              <a:t>Prerequisites: </a:t>
            </a:r>
            <a:r>
              <a:rPr lang="en-US" sz="2000" dirty="0" smtClean="0">
                <a:solidFill>
                  <a:schemeClr val="tx1">
                    <a:lumMod val="75000"/>
                    <a:lumOff val="25000"/>
                  </a:schemeClr>
                </a:solidFill>
              </a:rPr>
              <a:t>LA10 Honors (highly </a:t>
            </a:r>
            <a:r>
              <a:rPr lang="en-US" sz="2000" dirty="0">
                <a:solidFill>
                  <a:schemeClr val="tx1">
                    <a:lumMod val="75000"/>
                    <a:lumOff val="25000"/>
                  </a:schemeClr>
                </a:solidFill>
              </a:rPr>
              <a:t>recommended) or your </a:t>
            </a:r>
            <a:r>
              <a:rPr lang="en-US" sz="2000" dirty="0" smtClean="0">
                <a:solidFill>
                  <a:schemeClr val="tx1">
                    <a:lumMod val="75000"/>
                    <a:lumOff val="25000"/>
                  </a:schemeClr>
                </a:solidFill>
              </a:rPr>
              <a:t>LA10 </a:t>
            </a:r>
            <a:r>
              <a:rPr lang="en-US" sz="2000" dirty="0">
                <a:solidFill>
                  <a:schemeClr val="tx1">
                    <a:lumMod val="75000"/>
                    <a:lumOff val="25000"/>
                  </a:schemeClr>
                </a:solidFill>
              </a:rPr>
              <a:t>Teacher’s signature on your scheduling card.</a:t>
            </a:r>
          </a:p>
          <a:p>
            <a:pPr indent="-182880" eaLnBrk="1" fontAlgn="auto" hangingPunct="1">
              <a:lnSpc>
                <a:spcPct val="90000"/>
              </a:lnSpc>
              <a:buClr>
                <a:schemeClr val="accent6">
                  <a:lumMod val="75000"/>
                </a:schemeClr>
              </a:buClr>
              <a:defRPr/>
            </a:pPr>
            <a:r>
              <a:rPr lang="en-US" sz="2000" dirty="0" smtClean="0">
                <a:solidFill>
                  <a:schemeClr val="tx1">
                    <a:lumMod val="75000"/>
                    <a:lumOff val="25000"/>
                  </a:schemeClr>
                </a:solidFill>
              </a:rPr>
              <a:t>The AP course, which could count as a college credit, is a yearlong class open to HIGHLY motivated  11</a:t>
            </a:r>
            <a:r>
              <a:rPr lang="en-US" sz="2000" baseline="30000" dirty="0" smtClean="0">
                <a:solidFill>
                  <a:schemeClr val="tx1">
                    <a:lumMod val="75000"/>
                    <a:lumOff val="25000"/>
                  </a:schemeClr>
                </a:solidFill>
              </a:rPr>
              <a:t>th</a:t>
            </a:r>
            <a:r>
              <a:rPr lang="en-US" sz="2000" dirty="0" smtClean="0">
                <a:solidFill>
                  <a:schemeClr val="tx1">
                    <a:lumMod val="75000"/>
                    <a:lumOff val="25000"/>
                  </a:schemeClr>
                </a:solidFill>
              </a:rPr>
              <a:t> and 12</a:t>
            </a:r>
            <a:r>
              <a:rPr lang="en-US" sz="2000" baseline="30000" dirty="0" smtClean="0">
                <a:solidFill>
                  <a:schemeClr val="tx1">
                    <a:lumMod val="75000"/>
                    <a:lumOff val="25000"/>
                  </a:schemeClr>
                </a:solidFill>
              </a:rPr>
              <a:t>th</a:t>
            </a:r>
            <a:r>
              <a:rPr lang="en-US" sz="2000" dirty="0" smtClean="0">
                <a:solidFill>
                  <a:schemeClr val="tx1">
                    <a:lumMod val="75000"/>
                    <a:lumOff val="25000"/>
                  </a:schemeClr>
                </a:solidFill>
              </a:rPr>
              <a:t> grade students. </a:t>
            </a:r>
          </a:p>
          <a:p>
            <a:pPr indent="-182880" eaLnBrk="1" fontAlgn="auto" hangingPunct="1">
              <a:lnSpc>
                <a:spcPct val="90000"/>
              </a:lnSpc>
              <a:buClr>
                <a:schemeClr val="accent6">
                  <a:lumMod val="75000"/>
                </a:schemeClr>
              </a:buClr>
              <a:defRPr/>
            </a:pPr>
            <a:r>
              <a:rPr lang="en-US" sz="2000" dirty="0" smtClean="0">
                <a:solidFill>
                  <a:schemeClr val="tx1">
                    <a:lumMod val="75000"/>
                    <a:lumOff val="25000"/>
                  </a:schemeClr>
                </a:solidFill>
              </a:rPr>
              <a:t>Because this course is audited </a:t>
            </a:r>
            <a:r>
              <a:rPr lang="en-US" sz="2000" dirty="0">
                <a:solidFill>
                  <a:schemeClr val="tx1">
                    <a:lumMod val="75000"/>
                    <a:lumOff val="25000"/>
                  </a:schemeClr>
                </a:solidFill>
              </a:rPr>
              <a:t>and approved by the College Board, AP </a:t>
            </a:r>
            <a:r>
              <a:rPr lang="en-US" sz="2000" dirty="0" smtClean="0">
                <a:solidFill>
                  <a:schemeClr val="tx1">
                    <a:lumMod val="75000"/>
                    <a:lumOff val="25000"/>
                  </a:schemeClr>
                </a:solidFill>
              </a:rPr>
              <a:t>Language </a:t>
            </a:r>
            <a:r>
              <a:rPr lang="en-US" sz="2000" dirty="0">
                <a:solidFill>
                  <a:schemeClr val="tx1">
                    <a:lumMod val="75000"/>
                    <a:lumOff val="25000"/>
                  </a:schemeClr>
                </a:solidFill>
              </a:rPr>
              <a:t>shares the rigors and requirements of a college freshman </a:t>
            </a:r>
            <a:r>
              <a:rPr lang="en-US" sz="2000" dirty="0" smtClean="0">
                <a:solidFill>
                  <a:schemeClr val="tx1">
                    <a:lumMod val="75000"/>
                    <a:lumOff val="25000"/>
                  </a:schemeClr>
                </a:solidFill>
              </a:rPr>
              <a:t>English course.</a:t>
            </a:r>
          </a:p>
          <a:p>
            <a:pPr indent="-182880" eaLnBrk="1" fontAlgn="auto" hangingPunct="1">
              <a:lnSpc>
                <a:spcPct val="90000"/>
              </a:lnSpc>
              <a:buClr>
                <a:schemeClr val="accent6">
                  <a:lumMod val="75000"/>
                </a:schemeClr>
              </a:buClr>
              <a:defRPr/>
            </a:pPr>
            <a:r>
              <a:rPr lang="en-US" sz="2000" dirty="0">
                <a:solidFill>
                  <a:schemeClr val="tx1">
                    <a:lumMod val="75000"/>
                    <a:lumOff val="25000"/>
                  </a:schemeClr>
                </a:solidFill>
              </a:rPr>
              <a:t>Students should be prepared for frequent AP practice tests, extensive writing, and up to 1 hour of homework per night or longer amounts of time on larger </a:t>
            </a:r>
            <a:r>
              <a:rPr lang="en-US" sz="2000" dirty="0" smtClean="0">
                <a:solidFill>
                  <a:schemeClr val="tx1">
                    <a:lumMod val="75000"/>
                    <a:lumOff val="25000"/>
                  </a:schemeClr>
                </a:solidFill>
              </a:rPr>
              <a:t>projects.</a:t>
            </a:r>
            <a:endParaRPr lang="en-US" sz="2000" dirty="0">
              <a:solidFill>
                <a:schemeClr val="tx1">
                  <a:lumMod val="75000"/>
                  <a:lumOff val="25000"/>
                </a:schemeClr>
              </a:solidFill>
            </a:endParaRPr>
          </a:p>
          <a:p>
            <a:pPr indent="-182880" eaLnBrk="1" fontAlgn="auto" hangingPunct="1">
              <a:lnSpc>
                <a:spcPct val="90000"/>
              </a:lnSpc>
              <a:buClr>
                <a:schemeClr val="accent6">
                  <a:lumMod val="75000"/>
                </a:schemeClr>
              </a:buClr>
              <a:defRPr/>
            </a:pPr>
            <a:r>
              <a:rPr lang="en-US" sz="2000" dirty="0" smtClean="0">
                <a:solidFill>
                  <a:schemeClr val="tx1">
                    <a:lumMod val="75000"/>
                    <a:lumOff val="25000"/>
                  </a:schemeClr>
                </a:solidFill>
              </a:rPr>
              <a:t>Summer Work: read and annotate </a:t>
            </a:r>
            <a:r>
              <a:rPr lang="en-US" sz="2000" i="1" dirty="0" smtClean="0">
                <a:solidFill>
                  <a:schemeClr val="tx1">
                    <a:lumMod val="75000"/>
                    <a:lumOff val="25000"/>
                  </a:schemeClr>
                </a:solidFill>
              </a:rPr>
              <a:t>Into the Wild, A Long Way Gone, The Glass Castle, </a:t>
            </a:r>
            <a:r>
              <a:rPr lang="en-US" sz="2000" dirty="0" smtClean="0">
                <a:solidFill>
                  <a:schemeClr val="tx1">
                    <a:lumMod val="75000"/>
                    <a:lumOff val="25000"/>
                  </a:schemeClr>
                </a:solidFill>
              </a:rPr>
              <a:t>select 10 important quotations and write detailed explanations for the books, plus write an essay.</a:t>
            </a:r>
          </a:p>
          <a:p>
            <a:pPr indent="-182880" eaLnBrk="1" fontAlgn="auto" hangingPunct="1">
              <a:lnSpc>
                <a:spcPct val="90000"/>
              </a:lnSpc>
              <a:buClr>
                <a:schemeClr val="accent6">
                  <a:lumMod val="75000"/>
                </a:schemeClr>
              </a:buClr>
              <a:defRPr/>
            </a:pPr>
            <a:r>
              <a:rPr lang="en-US" sz="2000" dirty="0" smtClean="0">
                <a:solidFill>
                  <a:schemeClr val="tx1">
                    <a:lumMod val="75000"/>
                    <a:lumOff val="25000"/>
                  </a:schemeClr>
                </a:solidFill>
              </a:rPr>
              <a:t>The course focuses on nonfiction writing and speaking, in-depth analysis of texts, elements of argumentation, an intensive research paper and presentation, and more.</a:t>
            </a:r>
          </a:p>
          <a:p>
            <a:pPr indent="-182880" eaLnBrk="1" fontAlgn="auto" hangingPunct="1">
              <a:lnSpc>
                <a:spcPct val="80000"/>
              </a:lnSpc>
              <a:buClr>
                <a:schemeClr val="accent6">
                  <a:lumMod val="75000"/>
                </a:schemeClr>
              </a:buClr>
              <a:defRPr/>
            </a:pPr>
            <a:r>
              <a:rPr lang="en-US" sz="2000" b="1" dirty="0" smtClean="0">
                <a:solidFill>
                  <a:schemeClr val="tx1">
                    <a:lumMod val="75000"/>
                    <a:lumOff val="25000"/>
                  </a:schemeClr>
                </a:solidFill>
              </a:rPr>
              <a:t>An </a:t>
            </a:r>
            <a:r>
              <a:rPr lang="en-US" sz="2000" b="1" dirty="0">
                <a:solidFill>
                  <a:schemeClr val="tx1">
                    <a:lumMod val="75000"/>
                    <a:lumOff val="25000"/>
                  </a:schemeClr>
                </a:solidFill>
              </a:rPr>
              <a:t>agreement form must be signed by both parents and </a:t>
            </a:r>
            <a:r>
              <a:rPr lang="en-US" sz="2000" b="1" dirty="0" smtClean="0">
                <a:solidFill>
                  <a:schemeClr val="tx1">
                    <a:lumMod val="75000"/>
                    <a:lumOff val="25000"/>
                  </a:schemeClr>
                </a:solidFill>
              </a:rPr>
              <a:t>students.</a:t>
            </a:r>
            <a:endParaRPr lang="en-US" sz="2000" b="1" dirty="0">
              <a:solidFill>
                <a:schemeClr val="tx1">
                  <a:lumMod val="75000"/>
                  <a:lumOff val="25000"/>
                </a:schemeClr>
              </a:solidFill>
            </a:endParaRPr>
          </a:p>
          <a:p>
            <a:pPr indent="-182880" eaLnBrk="1" fontAlgn="auto" hangingPunct="1">
              <a:lnSpc>
                <a:spcPct val="90000"/>
              </a:lnSpc>
              <a:buClr>
                <a:schemeClr val="accent6">
                  <a:lumMod val="75000"/>
                </a:schemeClr>
              </a:buClr>
              <a:defRPr/>
            </a:pPr>
            <a:endParaRPr lang="en-US" sz="1400" dirty="0" smtClean="0">
              <a:solidFill>
                <a:schemeClr val="tx1">
                  <a:lumMod val="75000"/>
                  <a:lumOff val="25000"/>
                </a:schemeClr>
              </a:solidFill>
            </a:endParaRPr>
          </a:p>
          <a:p>
            <a:pPr indent="-182880" eaLnBrk="1" fontAlgn="auto" hangingPunct="1">
              <a:lnSpc>
                <a:spcPct val="90000"/>
              </a:lnSpc>
              <a:buClr>
                <a:schemeClr val="accent6">
                  <a:lumMod val="75000"/>
                </a:schemeClr>
              </a:buClr>
              <a:defRPr/>
            </a:pPr>
            <a:endParaRPr lang="en-US" sz="2800" dirty="0" smtClean="0">
              <a:solidFill>
                <a:schemeClr val="tx1">
                  <a:lumMod val="75000"/>
                  <a:lumOff val="25000"/>
                </a:schemeClr>
              </a:solidFill>
            </a:endParaRPr>
          </a:p>
        </p:txBody>
      </p:sp>
    </p:spTree>
    <p:extLst>
      <p:ext uri="{BB962C8B-B14F-4D97-AF65-F5344CB8AC3E}">
        <p14:creationId xmlns:p14="http://schemas.microsoft.com/office/powerpoint/2010/main" val="3848423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1782</TotalTime>
  <Words>3203</Words>
  <Application>Microsoft Office PowerPoint</Application>
  <PresentationFormat>On-screen Show (4:3)</PresentationFormat>
  <Paragraphs>268</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Georgia</vt:lpstr>
      <vt:lpstr>Times New Roman</vt:lpstr>
      <vt:lpstr>Trebuchet MS</vt:lpstr>
      <vt:lpstr>Verdana</vt:lpstr>
      <vt:lpstr>Wingdings</vt:lpstr>
      <vt:lpstr>Slipstream</vt:lpstr>
      <vt:lpstr>English Course Descriptions</vt:lpstr>
      <vt:lpstr>Ninth Grade Options</vt:lpstr>
      <vt:lpstr>LA 9 </vt:lpstr>
      <vt:lpstr>LA 9 Honors Teacher: Mrs. Kuslits</vt:lpstr>
      <vt:lpstr>Tenth Grade Options</vt:lpstr>
      <vt:lpstr>LA 10 </vt:lpstr>
      <vt:lpstr>LA 10 Honors Teachers: Mrs. Painter and Mrs. Cusmano</vt:lpstr>
      <vt:lpstr>Eleventh Grade Options</vt:lpstr>
      <vt:lpstr>AP Language and Composition Teachers: Ms. Burke and Ms. Frisby</vt:lpstr>
      <vt:lpstr>Elements of Composition &amp; Literature Teachers: Mrs. Cusmano, Mrs. Painter</vt:lpstr>
      <vt:lpstr>Applications of Composition</vt:lpstr>
      <vt:lpstr>Literature Electives</vt:lpstr>
      <vt:lpstr>British Literature </vt:lpstr>
      <vt:lpstr>Exploring Literature</vt:lpstr>
      <vt:lpstr>Introduction to Film/Screenwriting Teachers: Mr. Guyor, Mr. Kowal</vt:lpstr>
      <vt:lpstr>Literature of the Strange  and Mysterious</vt:lpstr>
      <vt:lpstr>Mythology</vt:lpstr>
      <vt:lpstr>Poetry</vt:lpstr>
      <vt:lpstr>Shakespeare Teacher: Mr. Kowal</vt:lpstr>
      <vt:lpstr>20th Century Literature </vt:lpstr>
      <vt:lpstr>Twelfth Grade Options</vt:lpstr>
      <vt:lpstr>AP Literature and Composition Teacher: Mr. Gollon</vt:lpstr>
      <vt:lpstr>12th Grade Composition &amp; Literature </vt:lpstr>
      <vt:lpstr>12th Grade Composition and Language</vt:lpstr>
      <vt:lpstr>Literature Electives</vt:lpstr>
      <vt:lpstr>Additional Electives</vt:lpstr>
      <vt:lpstr>Creative Writing</vt:lpstr>
      <vt:lpstr>Debate/Forensics </vt:lpstr>
      <vt:lpstr>Multimedia Communications </vt:lpstr>
      <vt:lpstr>Advanced Multimedia Communications </vt:lpstr>
      <vt:lpstr>Oral Communications Teachers: Mr. Guyor or Mr. Miesch</vt:lpstr>
      <vt:lpstr>Theater 1 Teacher: Mr. Gollon</vt:lpstr>
      <vt:lpstr>Theater 2 Teacher: Mr. Gollon</vt:lpstr>
      <vt:lpstr>Stagecraft Teacher: Mr. Gollon</vt:lpstr>
    </vt:vector>
  </TitlesOfParts>
  <Company>RCS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Course Descriptions</dc:title>
  <dc:creator>Rochester Community Schools</dc:creator>
  <cp:lastModifiedBy>Frisby, Nicole</cp:lastModifiedBy>
  <cp:revision>66</cp:revision>
  <dcterms:created xsi:type="dcterms:W3CDTF">2009-02-03T12:51:05Z</dcterms:created>
  <dcterms:modified xsi:type="dcterms:W3CDTF">2018-01-22T12:59:55Z</dcterms:modified>
</cp:coreProperties>
</file>